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omments/modernComment_108_625E1C1.xml" ContentType="application/vnd.ms-powerpoint.comments+xml"/>
  <Override PartName="/ppt/notesSlides/notesSlide2.xml" ContentType="application/vnd.openxmlformats-officedocument.presentationml.notesSlide+xml"/>
  <Override PartName="/ppt/comments/modernComment_113_1905C968.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0"/>
  </p:notesMasterIdLst>
  <p:sldIdLst>
    <p:sldId id="256" r:id="rId5"/>
    <p:sldId id="263" r:id="rId6"/>
    <p:sldId id="257" r:id="rId7"/>
    <p:sldId id="264" r:id="rId8"/>
    <p:sldId id="275" r:id="rId9"/>
    <p:sldId id="260" r:id="rId10"/>
    <p:sldId id="276" r:id="rId11"/>
    <p:sldId id="279" r:id="rId12"/>
    <p:sldId id="268" r:id="rId13"/>
    <p:sldId id="269" r:id="rId14"/>
    <p:sldId id="272" r:id="rId15"/>
    <p:sldId id="280" r:id="rId16"/>
    <p:sldId id="281" r:id="rId17"/>
    <p:sldId id="282"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77711CD-FE3F-73FC-FF68-0503187A53CC}" name="Aleksandar Olic" initials="AO" userId="S::olic.a@northeastern.edu::e802c02e-1a07-4827-9972-19ed1958a74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7830C9-2030-4040-AE29-400AFEAD3874}" v="734" dt="2026-02-03T19:24:40.745"/>
    <p1510:client id="{7AF8FE54-D206-134C-9EBB-2E3609E9289C}" v="3" dt="2026-02-03T18:48:38.9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94660"/>
  </p:normalViewPr>
  <p:slideViewPr>
    <p:cSldViewPr snapToGrid="0">
      <p:cViewPr>
        <p:scale>
          <a:sx n="100" d="100"/>
          <a:sy n="100" d="100"/>
        </p:scale>
        <p:origin x="364"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omments/modernComment_108_625E1C1.xml><?xml version="1.0" encoding="utf-8"?>
<p188:cmLst xmlns:a="http://schemas.openxmlformats.org/drawingml/2006/main" xmlns:r="http://schemas.openxmlformats.org/officeDocument/2006/relationships" xmlns:p188="http://schemas.microsoft.com/office/powerpoint/2018/8/main">
  <p188:cm id="{99602C3B-54D6-49BF-BFE2-E4800E72B087}" authorId="{777711CD-FE3F-73FC-FF68-0503187A53CC}" created="2026-01-27T17:09:59.316">
    <ac:txMkLst xmlns:ac="http://schemas.microsoft.com/office/drawing/2013/main/command">
      <pc:docMk xmlns:pc="http://schemas.microsoft.com/office/powerpoint/2013/main/command"/>
      <pc:sldMk xmlns:pc="http://schemas.microsoft.com/office/powerpoint/2013/main/command" cId="103145921" sldId="264"/>
      <ac:spMk id="2" creationId="{3424065A-0B3E-4108-7CE9-65C8D7A08D54}"/>
      <ac:txMk cp="0" len="15">
        <ac:context len="16" hash="3873471192"/>
      </ac:txMk>
    </ac:txMkLst>
    <p188:pos x="4039450" y="534645"/>
    <p188:txBody>
      <a:bodyPr/>
      <a:lstStyle/>
      <a:p>
        <a:r>
          <a:rPr lang="en-US"/>
          <a:t>Think about how to reframe tis is problems applicable to numerous jobs, define specific skills used to attack action.</a:t>
        </a:r>
      </a:p>
    </p188:txBody>
  </p188:cm>
</p188:cmLst>
</file>

<file path=ppt/comments/modernComment_113_1905C968.xml><?xml version="1.0" encoding="utf-8"?>
<p188:cmLst xmlns:a="http://schemas.openxmlformats.org/drawingml/2006/main" xmlns:r="http://schemas.openxmlformats.org/officeDocument/2006/relationships" xmlns:p188="http://schemas.microsoft.com/office/powerpoint/2018/8/main">
  <p188:cm id="{C11CB892-8AA1-40D1-9DA5-A082CBEC4A71}" authorId="{777711CD-FE3F-73FC-FF68-0503187A53CC}" created="2026-01-27T17:09:59.316">
    <ac:txMkLst xmlns:ac="http://schemas.microsoft.com/office/drawing/2013/main/command">
      <pc:docMk xmlns:pc="http://schemas.microsoft.com/office/powerpoint/2013/main/command"/>
      <pc:sldMk xmlns:pc="http://schemas.microsoft.com/office/powerpoint/2013/main/command" cId="419809640" sldId="275"/>
      <ac:spMk id="2" creationId="{F6103156-98F0-0EF7-8F88-4E5589A72172}"/>
      <ac:txMk cp="0" len="15">
        <ac:context len="16" hash="3873471192"/>
      </ac:txMk>
    </ac:txMkLst>
    <p188:pos x="4039450" y="534645"/>
    <p188:txBody>
      <a:bodyPr/>
      <a:lstStyle/>
      <a:p>
        <a:r>
          <a:rPr lang="en-US"/>
          <a:t>Think about how to reframe tis is problems applicable to numerous jobs, define specific skills used to attack action.</a:t>
        </a:r>
      </a:p>
    </p188:txBody>
  </p188:cm>
</p188:cmLst>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hyperlink" Target="https://www.linkedin.com/in/aleksandar-olic/" TargetMode="External"/><Relationship Id="rId1" Type="http://schemas.openxmlformats.org/officeDocument/2006/relationships/hyperlink" Target="mailto:olic.a@northeastern.edu" TargetMode="Externa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hyperlink" Target="mailto:olic.a@northeastern.edu" TargetMode="External"/><Relationship Id="rId7" Type="http://schemas.openxmlformats.org/officeDocument/2006/relationships/image" Target="../media/image23.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hyperlink" Target="https://www.linkedin.com/in/aleksandar-olic/" TargetMode="External"/><Relationship Id="rId5" Type="http://schemas.openxmlformats.org/officeDocument/2006/relationships/image" Target="../media/image22.svg"/><Relationship Id="rId4"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10DF6A-4F52-4323-A296-BE7B500A14D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22CA854-B244-469C-9464-FD70653A07B9}">
      <dgm:prSet/>
      <dgm:spPr/>
      <dgm:t>
        <a:bodyPr/>
        <a:lstStyle/>
        <a:p>
          <a:r>
            <a:rPr lang="en-US"/>
            <a:t>About Me</a:t>
          </a:r>
        </a:p>
      </dgm:t>
    </dgm:pt>
    <dgm:pt modelId="{DA34310B-C819-4899-84BF-7F398FD40A5A}" type="parTrans" cxnId="{640877B7-58C7-45EC-B0F6-D31F7D5F590D}">
      <dgm:prSet/>
      <dgm:spPr/>
      <dgm:t>
        <a:bodyPr/>
        <a:lstStyle/>
        <a:p>
          <a:endParaRPr lang="en-US"/>
        </a:p>
      </dgm:t>
    </dgm:pt>
    <dgm:pt modelId="{871D932A-703C-4E74-8EA8-51B9227D593F}" type="sibTrans" cxnId="{640877B7-58C7-45EC-B0F6-D31F7D5F590D}">
      <dgm:prSet/>
      <dgm:spPr/>
      <dgm:t>
        <a:bodyPr/>
        <a:lstStyle/>
        <a:p>
          <a:endParaRPr lang="en-US"/>
        </a:p>
      </dgm:t>
    </dgm:pt>
    <dgm:pt modelId="{3CEE88A6-9B97-4AD6-913F-20CE55DB06BB}">
      <dgm:prSet/>
      <dgm:spPr/>
      <dgm:t>
        <a:bodyPr/>
        <a:lstStyle/>
        <a:p>
          <a:r>
            <a:rPr lang="en-US"/>
            <a:t>Work Experience</a:t>
          </a:r>
        </a:p>
      </dgm:t>
    </dgm:pt>
    <dgm:pt modelId="{C76CAA19-EB58-4164-AD42-F04C73BEB5AC}" type="parTrans" cxnId="{BCB09668-976D-42CB-99AB-9E0E95E9B910}">
      <dgm:prSet/>
      <dgm:spPr/>
      <dgm:t>
        <a:bodyPr/>
        <a:lstStyle/>
        <a:p>
          <a:endParaRPr lang="en-US"/>
        </a:p>
      </dgm:t>
    </dgm:pt>
    <dgm:pt modelId="{719A53F7-E0DA-4B94-B0B4-66B90BA7F7EE}" type="sibTrans" cxnId="{BCB09668-976D-42CB-99AB-9E0E95E9B910}">
      <dgm:prSet/>
      <dgm:spPr/>
      <dgm:t>
        <a:bodyPr/>
        <a:lstStyle/>
        <a:p>
          <a:endParaRPr lang="en-US"/>
        </a:p>
      </dgm:t>
    </dgm:pt>
    <dgm:pt modelId="{32A7C1FD-2800-4859-98FC-862B6F070BAB}">
      <dgm:prSet/>
      <dgm:spPr/>
      <dgm:t>
        <a:bodyPr/>
        <a:lstStyle/>
        <a:p>
          <a:r>
            <a:rPr lang="en-US"/>
            <a:t>Supersonic Rivet Deformation</a:t>
          </a:r>
        </a:p>
      </dgm:t>
    </dgm:pt>
    <dgm:pt modelId="{123A9226-4E24-4E55-9756-3E19F71A2E28}" type="parTrans" cxnId="{3CBBD471-9171-416E-86A3-37F19E9FE435}">
      <dgm:prSet/>
      <dgm:spPr/>
      <dgm:t>
        <a:bodyPr/>
        <a:lstStyle/>
        <a:p>
          <a:endParaRPr lang="en-US"/>
        </a:p>
      </dgm:t>
    </dgm:pt>
    <dgm:pt modelId="{D52B8A0D-42D6-4525-9689-43E551BE80DD}" type="sibTrans" cxnId="{3CBBD471-9171-416E-86A3-37F19E9FE435}">
      <dgm:prSet/>
      <dgm:spPr/>
      <dgm:t>
        <a:bodyPr/>
        <a:lstStyle/>
        <a:p>
          <a:endParaRPr lang="en-US"/>
        </a:p>
      </dgm:t>
    </dgm:pt>
    <dgm:pt modelId="{181C26E2-71D1-4E60-BE8F-40977F042EA2}">
      <dgm:prSet/>
      <dgm:spPr/>
      <dgm:t>
        <a:bodyPr/>
        <a:lstStyle/>
        <a:p>
          <a:r>
            <a:rPr lang="en-US"/>
            <a:t>Challenger Model</a:t>
          </a:r>
        </a:p>
      </dgm:t>
    </dgm:pt>
    <dgm:pt modelId="{9DB58A73-C8BB-4C9C-A843-F210F87621A2}" type="parTrans" cxnId="{C2466A71-4D26-42D1-995A-AAD90B3098CB}">
      <dgm:prSet/>
      <dgm:spPr/>
      <dgm:t>
        <a:bodyPr/>
        <a:lstStyle/>
        <a:p>
          <a:endParaRPr lang="en-US"/>
        </a:p>
      </dgm:t>
    </dgm:pt>
    <dgm:pt modelId="{646AA6B8-6F98-4722-A03E-015BCBECB65F}" type="sibTrans" cxnId="{C2466A71-4D26-42D1-995A-AAD90B3098CB}">
      <dgm:prSet/>
      <dgm:spPr/>
      <dgm:t>
        <a:bodyPr/>
        <a:lstStyle/>
        <a:p>
          <a:endParaRPr lang="en-US"/>
        </a:p>
      </dgm:t>
    </dgm:pt>
    <dgm:pt modelId="{C19ECD6F-9E44-48E5-BE17-A89FC92DE8E2}">
      <dgm:prSet/>
      <dgm:spPr/>
      <dgm:t>
        <a:bodyPr/>
        <a:lstStyle/>
        <a:p>
          <a:r>
            <a:rPr lang="en-US"/>
            <a:t>Contact information</a:t>
          </a:r>
        </a:p>
      </dgm:t>
    </dgm:pt>
    <dgm:pt modelId="{CFA32B93-5280-48CE-876F-D6EEEC449B97}" type="parTrans" cxnId="{5135A86F-0A0F-495E-9D34-BDBEDA152C0F}">
      <dgm:prSet/>
      <dgm:spPr/>
      <dgm:t>
        <a:bodyPr/>
        <a:lstStyle/>
        <a:p>
          <a:endParaRPr lang="en-US"/>
        </a:p>
      </dgm:t>
    </dgm:pt>
    <dgm:pt modelId="{713BFE38-3538-4B14-B6C2-01A079D24274}" type="sibTrans" cxnId="{5135A86F-0A0F-495E-9D34-BDBEDA152C0F}">
      <dgm:prSet/>
      <dgm:spPr/>
      <dgm:t>
        <a:bodyPr/>
        <a:lstStyle/>
        <a:p>
          <a:endParaRPr lang="en-US"/>
        </a:p>
      </dgm:t>
    </dgm:pt>
    <dgm:pt modelId="{AB46098A-90AC-4FFA-A71B-E2F99408B00D}" type="pres">
      <dgm:prSet presAssocID="{2A10DF6A-4F52-4323-A296-BE7B500A14DB}" presName="linear" presStyleCnt="0">
        <dgm:presLayoutVars>
          <dgm:animLvl val="lvl"/>
          <dgm:resizeHandles val="exact"/>
        </dgm:presLayoutVars>
      </dgm:prSet>
      <dgm:spPr/>
    </dgm:pt>
    <dgm:pt modelId="{B266DB8A-C63A-4987-BB64-EA9E01C6734E}" type="pres">
      <dgm:prSet presAssocID="{022CA854-B244-469C-9464-FD70653A07B9}" presName="parentText" presStyleLbl="node1" presStyleIdx="0" presStyleCnt="5">
        <dgm:presLayoutVars>
          <dgm:chMax val="0"/>
          <dgm:bulletEnabled val="1"/>
        </dgm:presLayoutVars>
      </dgm:prSet>
      <dgm:spPr/>
    </dgm:pt>
    <dgm:pt modelId="{960BFB78-796C-49CF-8AB3-65AAD8E8FC9A}" type="pres">
      <dgm:prSet presAssocID="{871D932A-703C-4E74-8EA8-51B9227D593F}" presName="spacer" presStyleCnt="0"/>
      <dgm:spPr/>
    </dgm:pt>
    <dgm:pt modelId="{D8D1EE71-F7CA-4984-9CB2-7F2EDD801354}" type="pres">
      <dgm:prSet presAssocID="{3CEE88A6-9B97-4AD6-913F-20CE55DB06BB}" presName="parentText" presStyleLbl="node1" presStyleIdx="1" presStyleCnt="5">
        <dgm:presLayoutVars>
          <dgm:chMax val="0"/>
          <dgm:bulletEnabled val="1"/>
        </dgm:presLayoutVars>
      </dgm:prSet>
      <dgm:spPr/>
    </dgm:pt>
    <dgm:pt modelId="{4917B0EF-F4B3-4D60-9AC4-687278D17938}" type="pres">
      <dgm:prSet presAssocID="{719A53F7-E0DA-4B94-B0B4-66B90BA7F7EE}" presName="spacer" presStyleCnt="0"/>
      <dgm:spPr/>
    </dgm:pt>
    <dgm:pt modelId="{A53897DD-A5DE-41BF-9639-C83C7F8CE289}" type="pres">
      <dgm:prSet presAssocID="{32A7C1FD-2800-4859-98FC-862B6F070BAB}" presName="parentText" presStyleLbl="node1" presStyleIdx="2" presStyleCnt="5">
        <dgm:presLayoutVars>
          <dgm:chMax val="0"/>
          <dgm:bulletEnabled val="1"/>
        </dgm:presLayoutVars>
      </dgm:prSet>
      <dgm:spPr/>
    </dgm:pt>
    <dgm:pt modelId="{A01683F1-96F9-47C5-BB5E-878F837E512C}" type="pres">
      <dgm:prSet presAssocID="{D52B8A0D-42D6-4525-9689-43E551BE80DD}" presName="spacer" presStyleCnt="0"/>
      <dgm:spPr/>
    </dgm:pt>
    <dgm:pt modelId="{131EDD03-0EA8-4018-B387-47DE84CB1427}" type="pres">
      <dgm:prSet presAssocID="{181C26E2-71D1-4E60-BE8F-40977F042EA2}" presName="parentText" presStyleLbl="node1" presStyleIdx="3" presStyleCnt="5">
        <dgm:presLayoutVars>
          <dgm:chMax val="0"/>
          <dgm:bulletEnabled val="1"/>
        </dgm:presLayoutVars>
      </dgm:prSet>
      <dgm:spPr/>
    </dgm:pt>
    <dgm:pt modelId="{827484CD-951E-4589-91EF-59EFA75EBC84}" type="pres">
      <dgm:prSet presAssocID="{646AA6B8-6F98-4722-A03E-015BCBECB65F}" presName="spacer" presStyleCnt="0"/>
      <dgm:spPr/>
    </dgm:pt>
    <dgm:pt modelId="{C3B2C0FA-65F0-4E04-A713-E0A626406619}" type="pres">
      <dgm:prSet presAssocID="{C19ECD6F-9E44-48E5-BE17-A89FC92DE8E2}" presName="parentText" presStyleLbl="node1" presStyleIdx="4" presStyleCnt="5">
        <dgm:presLayoutVars>
          <dgm:chMax val="0"/>
          <dgm:bulletEnabled val="1"/>
        </dgm:presLayoutVars>
      </dgm:prSet>
      <dgm:spPr/>
    </dgm:pt>
  </dgm:ptLst>
  <dgm:cxnLst>
    <dgm:cxn modelId="{4611CD08-0356-489B-B233-A025DFA8B498}" type="presOf" srcId="{32A7C1FD-2800-4859-98FC-862B6F070BAB}" destId="{A53897DD-A5DE-41BF-9639-C83C7F8CE289}" srcOrd="0" destOrd="0" presId="urn:microsoft.com/office/officeart/2005/8/layout/vList2"/>
    <dgm:cxn modelId="{A1DAB517-ED1A-45A5-A8D9-EA17C0D08F3E}" type="presOf" srcId="{022CA854-B244-469C-9464-FD70653A07B9}" destId="{B266DB8A-C63A-4987-BB64-EA9E01C6734E}" srcOrd="0" destOrd="0" presId="urn:microsoft.com/office/officeart/2005/8/layout/vList2"/>
    <dgm:cxn modelId="{BCB09668-976D-42CB-99AB-9E0E95E9B910}" srcId="{2A10DF6A-4F52-4323-A296-BE7B500A14DB}" destId="{3CEE88A6-9B97-4AD6-913F-20CE55DB06BB}" srcOrd="1" destOrd="0" parTransId="{C76CAA19-EB58-4164-AD42-F04C73BEB5AC}" sibTransId="{719A53F7-E0DA-4B94-B0B4-66B90BA7F7EE}"/>
    <dgm:cxn modelId="{5135A86F-0A0F-495E-9D34-BDBEDA152C0F}" srcId="{2A10DF6A-4F52-4323-A296-BE7B500A14DB}" destId="{C19ECD6F-9E44-48E5-BE17-A89FC92DE8E2}" srcOrd="4" destOrd="0" parTransId="{CFA32B93-5280-48CE-876F-D6EEEC449B97}" sibTransId="{713BFE38-3538-4B14-B6C2-01A079D24274}"/>
    <dgm:cxn modelId="{B9571650-551B-45C2-BDEA-8B87C4A9227F}" type="presOf" srcId="{C19ECD6F-9E44-48E5-BE17-A89FC92DE8E2}" destId="{C3B2C0FA-65F0-4E04-A713-E0A626406619}" srcOrd="0" destOrd="0" presId="urn:microsoft.com/office/officeart/2005/8/layout/vList2"/>
    <dgm:cxn modelId="{C2466A71-4D26-42D1-995A-AAD90B3098CB}" srcId="{2A10DF6A-4F52-4323-A296-BE7B500A14DB}" destId="{181C26E2-71D1-4E60-BE8F-40977F042EA2}" srcOrd="3" destOrd="0" parTransId="{9DB58A73-C8BB-4C9C-A843-F210F87621A2}" sibTransId="{646AA6B8-6F98-4722-A03E-015BCBECB65F}"/>
    <dgm:cxn modelId="{07D47E51-79B6-4072-B1DB-92D7E544B5D5}" type="presOf" srcId="{2A10DF6A-4F52-4323-A296-BE7B500A14DB}" destId="{AB46098A-90AC-4FFA-A71B-E2F99408B00D}" srcOrd="0" destOrd="0" presId="urn:microsoft.com/office/officeart/2005/8/layout/vList2"/>
    <dgm:cxn modelId="{3CBBD471-9171-416E-86A3-37F19E9FE435}" srcId="{2A10DF6A-4F52-4323-A296-BE7B500A14DB}" destId="{32A7C1FD-2800-4859-98FC-862B6F070BAB}" srcOrd="2" destOrd="0" parTransId="{123A9226-4E24-4E55-9756-3E19F71A2E28}" sibTransId="{D52B8A0D-42D6-4525-9689-43E551BE80DD}"/>
    <dgm:cxn modelId="{10BA2976-2443-40E7-85A1-473A030C3CB7}" type="presOf" srcId="{181C26E2-71D1-4E60-BE8F-40977F042EA2}" destId="{131EDD03-0EA8-4018-B387-47DE84CB1427}" srcOrd="0" destOrd="0" presId="urn:microsoft.com/office/officeart/2005/8/layout/vList2"/>
    <dgm:cxn modelId="{5B8CFDA5-97FD-42A5-A82F-A5E473940818}" type="presOf" srcId="{3CEE88A6-9B97-4AD6-913F-20CE55DB06BB}" destId="{D8D1EE71-F7CA-4984-9CB2-7F2EDD801354}" srcOrd="0" destOrd="0" presId="urn:microsoft.com/office/officeart/2005/8/layout/vList2"/>
    <dgm:cxn modelId="{640877B7-58C7-45EC-B0F6-D31F7D5F590D}" srcId="{2A10DF6A-4F52-4323-A296-BE7B500A14DB}" destId="{022CA854-B244-469C-9464-FD70653A07B9}" srcOrd="0" destOrd="0" parTransId="{DA34310B-C819-4899-84BF-7F398FD40A5A}" sibTransId="{871D932A-703C-4E74-8EA8-51B9227D593F}"/>
    <dgm:cxn modelId="{052F541B-1C04-4850-9347-F01E1AAC6F6D}" type="presParOf" srcId="{AB46098A-90AC-4FFA-A71B-E2F99408B00D}" destId="{B266DB8A-C63A-4987-BB64-EA9E01C6734E}" srcOrd="0" destOrd="0" presId="urn:microsoft.com/office/officeart/2005/8/layout/vList2"/>
    <dgm:cxn modelId="{22E9CEC1-42D0-4BB3-B2E7-36754A126022}" type="presParOf" srcId="{AB46098A-90AC-4FFA-A71B-E2F99408B00D}" destId="{960BFB78-796C-49CF-8AB3-65AAD8E8FC9A}" srcOrd="1" destOrd="0" presId="urn:microsoft.com/office/officeart/2005/8/layout/vList2"/>
    <dgm:cxn modelId="{4F075B64-1AD9-46E9-AE37-46D0904918A5}" type="presParOf" srcId="{AB46098A-90AC-4FFA-A71B-E2F99408B00D}" destId="{D8D1EE71-F7CA-4984-9CB2-7F2EDD801354}" srcOrd="2" destOrd="0" presId="urn:microsoft.com/office/officeart/2005/8/layout/vList2"/>
    <dgm:cxn modelId="{534C6BA6-6347-4412-9B76-2F57C6C9C3DD}" type="presParOf" srcId="{AB46098A-90AC-4FFA-A71B-E2F99408B00D}" destId="{4917B0EF-F4B3-4D60-9AC4-687278D17938}" srcOrd="3" destOrd="0" presId="urn:microsoft.com/office/officeart/2005/8/layout/vList2"/>
    <dgm:cxn modelId="{D599E4E8-1350-472B-8142-8C8C82F6C1B0}" type="presParOf" srcId="{AB46098A-90AC-4FFA-A71B-E2F99408B00D}" destId="{A53897DD-A5DE-41BF-9639-C83C7F8CE289}" srcOrd="4" destOrd="0" presId="urn:microsoft.com/office/officeart/2005/8/layout/vList2"/>
    <dgm:cxn modelId="{3802E217-7169-44D3-A546-0D948C1AADCB}" type="presParOf" srcId="{AB46098A-90AC-4FFA-A71B-E2F99408B00D}" destId="{A01683F1-96F9-47C5-BB5E-878F837E512C}" srcOrd="5" destOrd="0" presId="urn:microsoft.com/office/officeart/2005/8/layout/vList2"/>
    <dgm:cxn modelId="{9767E8DF-1D40-4935-868B-3960333B7FF9}" type="presParOf" srcId="{AB46098A-90AC-4FFA-A71B-E2F99408B00D}" destId="{131EDD03-0EA8-4018-B387-47DE84CB1427}" srcOrd="6" destOrd="0" presId="urn:microsoft.com/office/officeart/2005/8/layout/vList2"/>
    <dgm:cxn modelId="{5CEB844C-D734-4184-9E1A-7C1F29AE5680}" type="presParOf" srcId="{AB46098A-90AC-4FFA-A71B-E2F99408B00D}" destId="{827484CD-951E-4589-91EF-59EFA75EBC84}" srcOrd="7" destOrd="0" presId="urn:microsoft.com/office/officeart/2005/8/layout/vList2"/>
    <dgm:cxn modelId="{DFEA4846-3D9C-487A-B8F2-0D9D299FAFC1}" type="presParOf" srcId="{AB46098A-90AC-4FFA-A71B-E2F99408B00D}" destId="{C3B2C0FA-65F0-4E04-A713-E0A62640661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BD2267-CCE5-4A38-BF79-AF309123F5D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DA8E75BA-D449-462E-86AD-DB45A24DDE1D}">
      <dgm:prSet/>
      <dgm:spPr/>
      <dgm:t>
        <a:bodyPr/>
        <a:lstStyle/>
        <a:p>
          <a:r>
            <a:rPr lang="en-US"/>
            <a:t>Email: </a:t>
          </a:r>
          <a:r>
            <a:rPr lang="en-US">
              <a:hlinkClick xmlns:r="http://schemas.openxmlformats.org/officeDocument/2006/relationships" r:id="rId1"/>
            </a:rPr>
            <a:t>olic.a@northeastern.edu</a:t>
          </a:r>
          <a:endParaRPr lang="en-US"/>
        </a:p>
      </dgm:t>
    </dgm:pt>
    <dgm:pt modelId="{37B1058C-FC09-4C3A-B81F-EC8BBFC2BE76}" type="parTrans" cxnId="{6159D613-D09A-4D00-984E-5614E092D6F6}">
      <dgm:prSet/>
      <dgm:spPr/>
      <dgm:t>
        <a:bodyPr/>
        <a:lstStyle/>
        <a:p>
          <a:endParaRPr lang="en-US"/>
        </a:p>
      </dgm:t>
    </dgm:pt>
    <dgm:pt modelId="{6C7C48CA-AB85-423E-BDE1-E89D1459F62D}" type="sibTrans" cxnId="{6159D613-D09A-4D00-984E-5614E092D6F6}">
      <dgm:prSet/>
      <dgm:spPr/>
      <dgm:t>
        <a:bodyPr/>
        <a:lstStyle/>
        <a:p>
          <a:endParaRPr lang="en-US"/>
        </a:p>
      </dgm:t>
    </dgm:pt>
    <dgm:pt modelId="{0BAAC796-AD2E-46FE-B842-0263881DBF48}">
      <dgm:prSet/>
      <dgm:spPr/>
      <dgm:t>
        <a:bodyPr/>
        <a:lstStyle/>
        <a:p>
          <a:r>
            <a:rPr lang="en-US"/>
            <a:t>LinkedIn: </a:t>
          </a:r>
          <a:r>
            <a:rPr lang="en-US">
              <a:hlinkClick xmlns:r="http://schemas.openxmlformats.org/officeDocument/2006/relationships" r:id="rId2"/>
            </a:rPr>
            <a:t>https://www.linkedin.com/in/aleksandar-olic/</a:t>
          </a:r>
          <a:endParaRPr lang="en-US"/>
        </a:p>
      </dgm:t>
    </dgm:pt>
    <dgm:pt modelId="{0F90776D-4BF0-45A4-AC40-2F5107D7BC6A}" type="parTrans" cxnId="{6EF0F2B0-F510-4D16-A703-417C43516838}">
      <dgm:prSet/>
      <dgm:spPr/>
      <dgm:t>
        <a:bodyPr/>
        <a:lstStyle/>
        <a:p>
          <a:endParaRPr lang="en-US"/>
        </a:p>
      </dgm:t>
    </dgm:pt>
    <dgm:pt modelId="{1A16E047-D674-49B0-87C1-1F3AA5760EF7}" type="sibTrans" cxnId="{6EF0F2B0-F510-4D16-A703-417C43516838}">
      <dgm:prSet/>
      <dgm:spPr/>
      <dgm:t>
        <a:bodyPr/>
        <a:lstStyle/>
        <a:p>
          <a:endParaRPr lang="en-US"/>
        </a:p>
      </dgm:t>
    </dgm:pt>
    <dgm:pt modelId="{4CDD7FAF-0F06-4D0B-B51A-19F5CCFE2575}">
      <dgm:prSet/>
      <dgm:spPr/>
      <dgm:t>
        <a:bodyPr/>
        <a:lstStyle/>
        <a:p>
          <a:r>
            <a:rPr lang="en-US"/>
            <a:t>Phone Number: (703) 362-8956</a:t>
          </a:r>
        </a:p>
      </dgm:t>
    </dgm:pt>
    <dgm:pt modelId="{BDC49237-094A-48AE-8FB0-DFC593098280}" type="parTrans" cxnId="{64165E38-D28F-4EE0-B75A-EFED7E09121F}">
      <dgm:prSet/>
      <dgm:spPr/>
      <dgm:t>
        <a:bodyPr/>
        <a:lstStyle/>
        <a:p>
          <a:endParaRPr lang="en-US"/>
        </a:p>
      </dgm:t>
    </dgm:pt>
    <dgm:pt modelId="{5DD765CA-DCBD-4421-8898-9475385BB0E4}" type="sibTrans" cxnId="{64165E38-D28F-4EE0-B75A-EFED7E09121F}">
      <dgm:prSet/>
      <dgm:spPr/>
      <dgm:t>
        <a:bodyPr/>
        <a:lstStyle/>
        <a:p>
          <a:endParaRPr lang="en-US"/>
        </a:p>
      </dgm:t>
    </dgm:pt>
    <dgm:pt modelId="{FF8D633A-F61C-4BAE-AC80-1DA6EACEDCCB}" type="pres">
      <dgm:prSet presAssocID="{1DBD2267-CCE5-4A38-BF79-AF309123F5D3}" presName="root" presStyleCnt="0">
        <dgm:presLayoutVars>
          <dgm:dir/>
          <dgm:resizeHandles val="exact"/>
        </dgm:presLayoutVars>
      </dgm:prSet>
      <dgm:spPr/>
    </dgm:pt>
    <dgm:pt modelId="{518D37FD-88D2-4F95-A472-EF15D8C9CB5A}" type="pres">
      <dgm:prSet presAssocID="{DA8E75BA-D449-462E-86AD-DB45A24DDE1D}" presName="compNode" presStyleCnt="0"/>
      <dgm:spPr/>
    </dgm:pt>
    <dgm:pt modelId="{01FBCF97-F5FD-49A6-ADEF-AC31479965D8}" type="pres">
      <dgm:prSet presAssocID="{DA8E75BA-D449-462E-86AD-DB45A24DDE1D}" presName="bgRect" presStyleLbl="bgShp" presStyleIdx="0" presStyleCnt="3"/>
      <dgm:spPr/>
    </dgm:pt>
    <dgm:pt modelId="{D20A07DF-5E65-4192-AF9E-4D6B932008E1}" type="pres">
      <dgm:prSet presAssocID="{DA8E75BA-D449-462E-86AD-DB45A24DDE1D}" presName="iconRect" presStyleLbl="node1" presStyleIdx="0"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nd"/>
        </a:ext>
      </dgm:extLst>
    </dgm:pt>
    <dgm:pt modelId="{1F370EC8-81B0-4A8B-A342-AF28A53F4E34}" type="pres">
      <dgm:prSet presAssocID="{DA8E75BA-D449-462E-86AD-DB45A24DDE1D}" presName="spaceRect" presStyleCnt="0"/>
      <dgm:spPr/>
    </dgm:pt>
    <dgm:pt modelId="{CF70C7FE-32AE-44E8-A49E-F159E2A8B4D9}" type="pres">
      <dgm:prSet presAssocID="{DA8E75BA-D449-462E-86AD-DB45A24DDE1D}" presName="parTx" presStyleLbl="revTx" presStyleIdx="0" presStyleCnt="3">
        <dgm:presLayoutVars>
          <dgm:chMax val="0"/>
          <dgm:chPref val="0"/>
        </dgm:presLayoutVars>
      </dgm:prSet>
      <dgm:spPr/>
    </dgm:pt>
    <dgm:pt modelId="{84700C09-4C3A-4F51-8F7B-B5238809451D}" type="pres">
      <dgm:prSet presAssocID="{6C7C48CA-AB85-423E-BDE1-E89D1459F62D}" presName="sibTrans" presStyleCnt="0"/>
      <dgm:spPr/>
    </dgm:pt>
    <dgm:pt modelId="{3F085D4A-32A5-4363-96C0-1862AF1A5164}" type="pres">
      <dgm:prSet presAssocID="{0BAAC796-AD2E-46FE-B842-0263881DBF48}" presName="compNode" presStyleCnt="0"/>
      <dgm:spPr/>
    </dgm:pt>
    <dgm:pt modelId="{FEBE27CC-F71C-4A48-9509-46BC5F517F86}" type="pres">
      <dgm:prSet presAssocID="{0BAAC796-AD2E-46FE-B842-0263881DBF48}" presName="bgRect" presStyleLbl="bgShp" presStyleIdx="1" presStyleCnt="3"/>
      <dgm:spPr/>
    </dgm:pt>
    <dgm:pt modelId="{3C976606-B128-47EA-A5B6-1420FE3858A2}" type="pres">
      <dgm:prSet presAssocID="{0BAAC796-AD2E-46FE-B842-0263881DBF48}" presName="iconRect" presStyleLbl="node1" presStyleIdx="1"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675F618E-F90C-4F3E-AC40-BF88C8E741AA}" type="pres">
      <dgm:prSet presAssocID="{0BAAC796-AD2E-46FE-B842-0263881DBF48}" presName="spaceRect" presStyleCnt="0"/>
      <dgm:spPr/>
    </dgm:pt>
    <dgm:pt modelId="{B0D59A85-12EB-4790-8271-B679D47821DC}" type="pres">
      <dgm:prSet presAssocID="{0BAAC796-AD2E-46FE-B842-0263881DBF48}" presName="parTx" presStyleLbl="revTx" presStyleIdx="1" presStyleCnt="3">
        <dgm:presLayoutVars>
          <dgm:chMax val="0"/>
          <dgm:chPref val="0"/>
        </dgm:presLayoutVars>
      </dgm:prSet>
      <dgm:spPr/>
    </dgm:pt>
    <dgm:pt modelId="{CCC257DE-BB92-415C-9BEC-806952D0237F}" type="pres">
      <dgm:prSet presAssocID="{1A16E047-D674-49B0-87C1-1F3AA5760EF7}" presName="sibTrans" presStyleCnt="0"/>
      <dgm:spPr/>
    </dgm:pt>
    <dgm:pt modelId="{0EAD5AC9-BC2F-4273-830F-9368CBB0E6EB}" type="pres">
      <dgm:prSet presAssocID="{4CDD7FAF-0F06-4D0B-B51A-19F5CCFE2575}" presName="compNode" presStyleCnt="0"/>
      <dgm:spPr/>
    </dgm:pt>
    <dgm:pt modelId="{F9B6C303-3F63-4697-B30A-DA8A0B0BD836}" type="pres">
      <dgm:prSet presAssocID="{4CDD7FAF-0F06-4D0B-B51A-19F5CCFE2575}" presName="bgRect" presStyleLbl="bgShp" presStyleIdx="2" presStyleCnt="3"/>
      <dgm:spPr/>
    </dgm:pt>
    <dgm:pt modelId="{289C2772-C354-4E1E-A180-FA066A9E4488}" type="pres">
      <dgm:prSet presAssocID="{4CDD7FAF-0F06-4D0B-B51A-19F5CCFE2575}" presName="iconRect" presStyleLbl="node1" presStyleIdx="2"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8CADC0CA-83B3-4F3C-BEF2-B0D7085756B8}" type="pres">
      <dgm:prSet presAssocID="{4CDD7FAF-0F06-4D0B-B51A-19F5CCFE2575}" presName="spaceRect" presStyleCnt="0"/>
      <dgm:spPr/>
    </dgm:pt>
    <dgm:pt modelId="{1DE1308A-9638-4775-AA59-1CDDD0BA75A2}" type="pres">
      <dgm:prSet presAssocID="{4CDD7FAF-0F06-4D0B-B51A-19F5CCFE2575}" presName="parTx" presStyleLbl="revTx" presStyleIdx="2" presStyleCnt="3">
        <dgm:presLayoutVars>
          <dgm:chMax val="0"/>
          <dgm:chPref val="0"/>
        </dgm:presLayoutVars>
      </dgm:prSet>
      <dgm:spPr/>
    </dgm:pt>
  </dgm:ptLst>
  <dgm:cxnLst>
    <dgm:cxn modelId="{6159D613-D09A-4D00-984E-5614E092D6F6}" srcId="{1DBD2267-CCE5-4A38-BF79-AF309123F5D3}" destId="{DA8E75BA-D449-462E-86AD-DB45A24DDE1D}" srcOrd="0" destOrd="0" parTransId="{37B1058C-FC09-4C3A-B81F-EC8BBFC2BE76}" sibTransId="{6C7C48CA-AB85-423E-BDE1-E89D1459F62D}"/>
    <dgm:cxn modelId="{64165E38-D28F-4EE0-B75A-EFED7E09121F}" srcId="{1DBD2267-CCE5-4A38-BF79-AF309123F5D3}" destId="{4CDD7FAF-0F06-4D0B-B51A-19F5CCFE2575}" srcOrd="2" destOrd="0" parTransId="{BDC49237-094A-48AE-8FB0-DFC593098280}" sibTransId="{5DD765CA-DCBD-4421-8898-9475385BB0E4}"/>
    <dgm:cxn modelId="{EB9BF96E-402F-4665-B4F0-69E679151DAA}" type="presOf" srcId="{DA8E75BA-D449-462E-86AD-DB45A24DDE1D}" destId="{CF70C7FE-32AE-44E8-A49E-F159E2A8B4D9}" srcOrd="0" destOrd="0" presId="urn:microsoft.com/office/officeart/2018/2/layout/IconVerticalSolidList"/>
    <dgm:cxn modelId="{F1B437A4-D6C6-40E9-9B7F-C411CF7EDCFD}" type="presOf" srcId="{4CDD7FAF-0F06-4D0B-B51A-19F5CCFE2575}" destId="{1DE1308A-9638-4775-AA59-1CDDD0BA75A2}" srcOrd="0" destOrd="0" presId="urn:microsoft.com/office/officeart/2018/2/layout/IconVerticalSolidList"/>
    <dgm:cxn modelId="{6EF0F2B0-F510-4D16-A703-417C43516838}" srcId="{1DBD2267-CCE5-4A38-BF79-AF309123F5D3}" destId="{0BAAC796-AD2E-46FE-B842-0263881DBF48}" srcOrd="1" destOrd="0" parTransId="{0F90776D-4BF0-45A4-AC40-2F5107D7BC6A}" sibTransId="{1A16E047-D674-49B0-87C1-1F3AA5760EF7}"/>
    <dgm:cxn modelId="{F85E4FC7-04CE-4C57-B67F-7CB0121EB71B}" type="presOf" srcId="{0BAAC796-AD2E-46FE-B842-0263881DBF48}" destId="{B0D59A85-12EB-4790-8271-B679D47821DC}" srcOrd="0" destOrd="0" presId="urn:microsoft.com/office/officeart/2018/2/layout/IconVerticalSolidList"/>
    <dgm:cxn modelId="{255FD5FB-BCE3-4584-A8FC-AAC2DCEAB0A3}" type="presOf" srcId="{1DBD2267-CCE5-4A38-BF79-AF309123F5D3}" destId="{FF8D633A-F61C-4BAE-AC80-1DA6EACEDCCB}" srcOrd="0" destOrd="0" presId="urn:microsoft.com/office/officeart/2018/2/layout/IconVerticalSolidList"/>
    <dgm:cxn modelId="{050CF521-48AB-4857-ADD6-2C998F5B6BA0}" type="presParOf" srcId="{FF8D633A-F61C-4BAE-AC80-1DA6EACEDCCB}" destId="{518D37FD-88D2-4F95-A472-EF15D8C9CB5A}" srcOrd="0" destOrd="0" presId="urn:microsoft.com/office/officeart/2018/2/layout/IconVerticalSolidList"/>
    <dgm:cxn modelId="{032082DF-78B5-423F-B165-A5DC6443AFB5}" type="presParOf" srcId="{518D37FD-88D2-4F95-A472-EF15D8C9CB5A}" destId="{01FBCF97-F5FD-49A6-ADEF-AC31479965D8}" srcOrd="0" destOrd="0" presId="urn:microsoft.com/office/officeart/2018/2/layout/IconVerticalSolidList"/>
    <dgm:cxn modelId="{AEB03421-4D04-456C-9492-C2E1F8A61035}" type="presParOf" srcId="{518D37FD-88D2-4F95-A472-EF15D8C9CB5A}" destId="{D20A07DF-5E65-4192-AF9E-4D6B932008E1}" srcOrd="1" destOrd="0" presId="urn:microsoft.com/office/officeart/2018/2/layout/IconVerticalSolidList"/>
    <dgm:cxn modelId="{B19BC888-5F01-4AEE-B225-8ED3735A5450}" type="presParOf" srcId="{518D37FD-88D2-4F95-A472-EF15D8C9CB5A}" destId="{1F370EC8-81B0-4A8B-A342-AF28A53F4E34}" srcOrd="2" destOrd="0" presId="urn:microsoft.com/office/officeart/2018/2/layout/IconVerticalSolidList"/>
    <dgm:cxn modelId="{CB0E7FB6-67D2-48EA-8391-F781F94F4247}" type="presParOf" srcId="{518D37FD-88D2-4F95-A472-EF15D8C9CB5A}" destId="{CF70C7FE-32AE-44E8-A49E-F159E2A8B4D9}" srcOrd="3" destOrd="0" presId="urn:microsoft.com/office/officeart/2018/2/layout/IconVerticalSolidList"/>
    <dgm:cxn modelId="{6BAA2493-3D18-4149-BBDA-8695F41E9354}" type="presParOf" srcId="{FF8D633A-F61C-4BAE-AC80-1DA6EACEDCCB}" destId="{84700C09-4C3A-4F51-8F7B-B5238809451D}" srcOrd="1" destOrd="0" presId="urn:microsoft.com/office/officeart/2018/2/layout/IconVerticalSolidList"/>
    <dgm:cxn modelId="{46BC5A01-B8A6-46DD-8B1B-9E35C3E853AF}" type="presParOf" srcId="{FF8D633A-F61C-4BAE-AC80-1DA6EACEDCCB}" destId="{3F085D4A-32A5-4363-96C0-1862AF1A5164}" srcOrd="2" destOrd="0" presId="urn:microsoft.com/office/officeart/2018/2/layout/IconVerticalSolidList"/>
    <dgm:cxn modelId="{63E6FB40-029B-45B7-B67A-2D18724DABC5}" type="presParOf" srcId="{3F085D4A-32A5-4363-96C0-1862AF1A5164}" destId="{FEBE27CC-F71C-4A48-9509-46BC5F517F86}" srcOrd="0" destOrd="0" presId="urn:microsoft.com/office/officeart/2018/2/layout/IconVerticalSolidList"/>
    <dgm:cxn modelId="{1C9FA744-5477-41C7-A23C-86F32BA1E0A7}" type="presParOf" srcId="{3F085D4A-32A5-4363-96C0-1862AF1A5164}" destId="{3C976606-B128-47EA-A5B6-1420FE3858A2}" srcOrd="1" destOrd="0" presId="urn:microsoft.com/office/officeart/2018/2/layout/IconVerticalSolidList"/>
    <dgm:cxn modelId="{CB04A546-8F08-4B22-B0ED-59EB9B472C35}" type="presParOf" srcId="{3F085D4A-32A5-4363-96C0-1862AF1A5164}" destId="{675F618E-F90C-4F3E-AC40-BF88C8E741AA}" srcOrd="2" destOrd="0" presId="urn:microsoft.com/office/officeart/2018/2/layout/IconVerticalSolidList"/>
    <dgm:cxn modelId="{1DF34ABC-D85B-402A-AA66-8A80B8341784}" type="presParOf" srcId="{3F085D4A-32A5-4363-96C0-1862AF1A5164}" destId="{B0D59A85-12EB-4790-8271-B679D47821DC}" srcOrd="3" destOrd="0" presId="urn:microsoft.com/office/officeart/2018/2/layout/IconVerticalSolidList"/>
    <dgm:cxn modelId="{97491A85-1A88-4467-A50F-A7B8504207B6}" type="presParOf" srcId="{FF8D633A-F61C-4BAE-AC80-1DA6EACEDCCB}" destId="{CCC257DE-BB92-415C-9BEC-806952D0237F}" srcOrd="3" destOrd="0" presId="urn:microsoft.com/office/officeart/2018/2/layout/IconVerticalSolidList"/>
    <dgm:cxn modelId="{C373E31C-CBCF-4816-9410-1C6D44A392F4}" type="presParOf" srcId="{FF8D633A-F61C-4BAE-AC80-1DA6EACEDCCB}" destId="{0EAD5AC9-BC2F-4273-830F-9368CBB0E6EB}" srcOrd="4" destOrd="0" presId="urn:microsoft.com/office/officeart/2018/2/layout/IconVerticalSolidList"/>
    <dgm:cxn modelId="{2C7D1C34-858C-4747-A04C-F8EB465A621D}" type="presParOf" srcId="{0EAD5AC9-BC2F-4273-830F-9368CBB0E6EB}" destId="{F9B6C303-3F63-4697-B30A-DA8A0B0BD836}" srcOrd="0" destOrd="0" presId="urn:microsoft.com/office/officeart/2018/2/layout/IconVerticalSolidList"/>
    <dgm:cxn modelId="{C5C0D35E-3C51-4B05-A36A-A4CFDBD64D66}" type="presParOf" srcId="{0EAD5AC9-BC2F-4273-830F-9368CBB0E6EB}" destId="{289C2772-C354-4E1E-A180-FA066A9E4488}" srcOrd="1" destOrd="0" presId="urn:microsoft.com/office/officeart/2018/2/layout/IconVerticalSolidList"/>
    <dgm:cxn modelId="{7804F87B-C51D-40DD-A227-7439D0463E13}" type="presParOf" srcId="{0EAD5AC9-BC2F-4273-830F-9368CBB0E6EB}" destId="{8CADC0CA-83B3-4F3C-BEF2-B0D7085756B8}" srcOrd="2" destOrd="0" presId="urn:microsoft.com/office/officeart/2018/2/layout/IconVerticalSolidList"/>
    <dgm:cxn modelId="{4ACC6CA6-FA34-4F1D-87E7-579A388F0B0F}" type="presParOf" srcId="{0EAD5AC9-BC2F-4273-830F-9368CBB0E6EB}" destId="{1DE1308A-9638-4775-AA59-1CDDD0BA75A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6DB8A-C63A-4987-BB64-EA9E01C6734E}">
      <dsp:nvSpPr>
        <dsp:cNvPr id="0" name=""/>
        <dsp:cNvSpPr/>
      </dsp:nvSpPr>
      <dsp:spPr>
        <a:xfrm>
          <a:off x="0" y="58818"/>
          <a:ext cx="6589260" cy="9354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About Me</a:t>
          </a:r>
        </a:p>
      </dsp:txBody>
      <dsp:txXfrm>
        <a:off x="45663" y="104481"/>
        <a:ext cx="6497934" cy="844089"/>
      </dsp:txXfrm>
    </dsp:sp>
    <dsp:sp modelId="{D8D1EE71-F7CA-4984-9CB2-7F2EDD801354}">
      <dsp:nvSpPr>
        <dsp:cNvPr id="0" name=""/>
        <dsp:cNvSpPr/>
      </dsp:nvSpPr>
      <dsp:spPr>
        <a:xfrm>
          <a:off x="0" y="1106553"/>
          <a:ext cx="6589260" cy="935415"/>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Work Experience</a:t>
          </a:r>
        </a:p>
      </dsp:txBody>
      <dsp:txXfrm>
        <a:off x="45663" y="1152216"/>
        <a:ext cx="6497934" cy="844089"/>
      </dsp:txXfrm>
    </dsp:sp>
    <dsp:sp modelId="{A53897DD-A5DE-41BF-9639-C83C7F8CE289}">
      <dsp:nvSpPr>
        <dsp:cNvPr id="0" name=""/>
        <dsp:cNvSpPr/>
      </dsp:nvSpPr>
      <dsp:spPr>
        <a:xfrm>
          <a:off x="0" y="2154288"/>
          <a:ext cx="6589260" cy="93541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Supersonic Rivet Deformation</a:t>
          </a:r>
        </a:p>
      </dsp:txBody>
      <dsp:txXfrm>
        <a:off x="45663" y="2199951"/>
        <a:ext cx="6497934" cy="844089"/>
      </dsp:txXfrm>
    </dsp:sp>
    <dsp:sp modelId="{131EDD03-0EA8-4018-B387-47DE84CB1427}">
      <dsp:nvSpPr>
        <dsp:cNvPr id="0" name=""/>
        <dsp:cNvSpPr/>
      </dsp:nvSpPr>
      <dsp:spPr>
        <a:xfrm>
          <a:off x="0" y="3202023"/>
          <a:ext cx="6589260" cy="935415"/>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Challenger Model</a:t>
          </a:r>
        </a:p>
      </dsp:txBody>
      <dsp:txXfrm>
        <a:off x="45663" y="3247686"/>
        <a:ext cx="6497934" cy="844089"/>
      </dsp:txXfrm>
    </dsp:sp>
    <dsp:sp modelId="{C3B2C0FA-65F0-4E04-A713-E0A626406619}">
      <dsp:nvSpPr>
        <dsp:cNvPr id="0" name=""/>
        <dsp:cNvSpPr/>
      </dsp:nvSpPr>
      <dsp:spPr>
        <a:xfrm>
          <a:off x="0" y="4249759"/>
          <a:ext cx="6589260" cy="93541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Contact information</a:t>
          </a:r>
        </a:p>
      </dsp:txBody>
      <dsp:txXfrm>
        <a:off x="45663" y="4295422"/>
        <a:ext cx="6497934" cy="844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BCF97-F5FD-49A6-ADEF-AC31479965D8}">
      <dsp:nvSpPr>
        <dsp:cNvPr id="0" name=""/>
        <dsp:cNvSpPr/>
      </dsp:nvSpPr>
      <dsp:spPr>
        <a:xfrm>
          <a:off x="0" y="673"/>
          <a:ext cx="6364224"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0A07DF-5E65-4192-AF9E-4D6B932008E1}">
      <dsp:nvSpPr>
        <dsp:cNvPr id="0" name=""/>
        <dsp:cNvSpPr/>
      </dsp:nvSpPr>
      <dsp:spPr>
        <a:xfrm>
          <a:off x="476436" y="355047"/>
          <a:ext cx="866247" cy="8662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70C7FE-32AE-44E8-A49E-F159E2A8B4D9}">
      <dsp:nvSpPr>
        <dsp:cNvPr id="0" name=""/>
        <dsp:cNvSpPr/>
      </dsp:nvSpPr>
      <dsp:spPr>
        <a:xfrm>
          <a:off x="1819120" y="673"/>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844550">
            <a:lnSpc>
              <a:spcPct val="90000"/>
            </a:lnSpc>
            <a:spcBef>
              <a:spcPct val="0"/>
            </a:spcBef>
            <a:spcAft>
              <a:spcPct val="35000"/>
            </a:spcAft>
            <a:buNone/>
          </a:pPr>
          <a:r>
            <a:rPr lang="en-US" sz="1900" kern="1200"/>
            <a:t>Email: </a:t>
          </a:r>
          <a:r>
            <a:rPr lang="en-US" sz="1900" kern="1200">
              <a:hlinkClick xmlns:r="http://schemas.openxmlformats.org/officeDocument/2006/relationships" r:id="rId3"/>
            </a:rPr>
            <a:t>olic.a@northeastern.edu</a:t>
          </a:r>
          <a:endParaRPr lang="en-US" sz="1900" kern="1200"/>
        </a:p>
      </dsp:txBody>
      <dsp:txXfrm>
        <a:off x="1819120" y="673"/>
        <a:ext cx="4545103" cy="1574995"/>
      </dsp:txXfrm>
    </dsp:sp>
    <dsp:sp modelId="{FEBE27CC-F71C-4A48-9509-46BC5F517F86}">
      <dsp:nvSpPr>
        <dsp:cNvPr id="0" name=""/>
        <dsp:cNvSpPr/>
      </dsp:nvSpPr>
      <dsp:spPr>
        <a:xfrm>
          <a:off x="0" y="1969418"/>
          <a:ext cx="6364224"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976606-B128-47EA-A5B6-1420FE3858A2}">
      <dsp:nvSpPr>
        <dsp:cNvPr id="0" name=""/>
        <dsp:cNvSpPr/>
      </dsp:nvSpPr>
      <dsp:spPr>
        <a:xfrm>
          <a:off x="476436" y="2323792"/>
          <a:ext cx="866247" cy="866247"/>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D59A85-12EB-4790-8271-B679D47821DC}">
      <dsp:nvSpPr>
        <dsp:cNvPr id="0" name=""/>
        <dsp:cNvSpPr/>
      </dsp:nvSpPr>
      <dsp:spPr>
        <a:xfrm>
          <a:off x="1819120" y="1969418"/>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844550">
            <a:lnSpc>
              <a:spcPct val="90000"/>
            </a:lnSpc>
            <a:spcBef>
              <a:spcPct val="0"/>
            </a:spcBef>
            <a:spcAft>
              <a:spcPct val="35000"/>
            </a:spcAft>
            <a:buNone/>
          </a:pPr>
          <a:r>
            <a:rPr lang="en-US" sz="1900" kern="1200"/>
            <a:t>LinkedIn: </a:t>
          </a:r>
          <a:r>
            <a:rPr lang="en-US" sz="1900" kern="1200">
              <a:hlinkClick xmlns:r="http://schemas.openxmlformats.org/officeDocument/2006/relationships" r:id="rId6"/>
            </a:rPr>
            <a:t>https://www.linkedin.com/in/aleksandar-olic/</a:t>
          </a:r>
          <a:endParaRPr lang="en-US" sz="1900" kern="1200"/>
        </a:p>
      </dsp:txBody>
      <dsp:txXfrm>
        <a:off x="1819120" y="1969418"/>
        <a:ext cx="4545103" cy="1574995"/>
      </dsp:txXfrm>
    </dsp:sp>
    <dsp:sp modelId="{F9B6C303-3F63-4697-B30A-DA8A0B0BD836}">
      <dsp:nvSpPr>
        <dsp:cNvPr id="0" name=""/>
        <dsp:cNvSpPr/>
      </dsp:nvSpPr>
      <dsp:spPr>
        <a:xfrm>
          <a:off x="0" y="3938162"/>
          <a:ext cx="6364224"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9C2772-C354-4E1E-A180-FA066A9E4488}">
      <dsp:nvSpPr>
        <dsp:cNvPr id="0" name=""/>
        <dsp:cNvSpPr/>
      </dsp:nvSpPr>
      <dsp:spPr>
        <a:xfrm>
          <a:off x="476436" y="4292537"/>
          <a:ext cx="866247" cy="8662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E1308A-9638-4775-AA59-1CDDD0BA75A2}">
      <dsp:nvSpPr>
        <dsp:cNvPr id="0" name=""/>
        <dsp:cNvSpPr/>
      </dsp:nvSpPr>
      <dsp:spPr>
        <a:xfrm>
          <a:off x="1819120" y="3938162"/>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844550">
            <a:lnSpc>
              <a:spcPct val="90000"/>
            </a:lnSpc>
            <a:spcBef>
              <a:spcPct val="0"/>
            </a:spcBef>
            <a:spcAft>
              <a:spcPct val="35000"/>
            </a:spcAft>
            <a:buNone/>
          </a:pPr>
          <a:r>
            <a:rPr lang="en-US" sz="1900" kern="1200"/>
            <a:t>Phone Number: (703) 362-8956</a:t>
          </a:r>
        </a:p>
      </dsp:txBody>
      <dsp:txXfrm>
        <a:off x="1819120" y="3938162"/>
        <a:ext cx="4545103" cy="157499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BECFE5-BF95-46DC-B0E9-D0290AC72804}" type="datetimeFigureOut">
              <a:rPr lang="en-US" smtClean="0"/>
              <a:t>2/3/2026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6E8C1-7961-4C5C-928F-07A10C6FF0E3}" type="slidenum">
              <a:rPr lang="en-US" smtClean="0"/>
              <a:t>‹#›</a:t>
            </a:fld>
            <a:endParaRPr lang="en-US"/>
          </a:p>
        </p:txBody>
      </p:sp>
    </p:spTree>
    <p:extLst>
      <p:ext uri="{BB962C8B-B14F-4D97-AF65-F5344CB8AC3E}">
        <p14:creationId xmlns:p14="http://schemas.microsoft.com/office/powerpoint/2010/main" val="3054668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Add bullet point for skills learned</a:t>
            </a:r>
          </a:p>
          <a:p>
            <a:endParaRPr lang="en-US" dirty="0"/>
          </a:p>
        </p:txBody>
      </p:sp>
      <p:sp>
        <p:nvSpPr>
          <p:cNvPr id="4" name="Slide Number Placeholder 3"/>
          <p:cNvSpPr>
            <a:spLocks noGrp="1"/>
          </p:cNvSpPr>
          <p:nvPr>
            <p:ph type="sldNum" sz="quarter" idx="5"/>
          </p:nvPr>
        </p:nvSpPr>
        <p:spPr/>
        <p:txBody>
          <a:bodyPr/>
          <a:lstStyle/>
          <a:p>
            <a:fld id="{A0E6E8C1-7961-4C5C-928F-07A10C6FF0E3}" type="slidenum">
              <a:rPr lang="en-US" smtClean="0"/>
              <a:t>4</a:t>
            </a:fld>
            <a:endParaRPr lang="en-US"/>
          </a:p>
        </p:txBody>
      </p:sp>
    </p:spTree>
    <p:extLst>
      <p:ext uri="{BB962C8B-B14F-4D97-AF65-F5344CB8AC3E}">
        <p14:creationId xmlns:p14="http://schemas.microsoft.com/office/powerpoint/2010/main" val="2121349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41C0A-94BD-50CC-018C-781691B570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E3C3A7-293B-3F4C-8D66-79DB742927D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EBC5B1A-17E2-6F5B-954C-069A3D25C617}"/>
              </a:ext>
            </a:extLst>
          </p:cNvPr>
          <p:cNvSpPr>
            <a:spLocks noGrp="1"/>
          </p:cNvSpPr>
          <p:nvPr>
            <p:ph type="body" idx="1"/>
          </p:nvPr>
        </p:nvSpPr>
        <p:spPr/>
        <p:txBody>
          <a:bodyPr/>
          <a:lstStyle/>
          <a:p>
            <a:r>
              <a:rPr lang="en-US" dirty="0"/>
              <a:t>Add bullet point for skills learned</a:t>
            </a:r>
          </a:p>
          <a:p>
            <a:endParaRPr lang="en-US" dirty="0"/>
          </a:p>
        </p:txBody>
      </p:sp>
      <p:sp>
        <p:nvSpPr>
          <p:cNvPr id="4" name="Slide Number Placeholder 3">
            <a:extLst>
              <a:ext uri="{FF2B5EF4-FFF2-40B4-BE49-F238E27FC236}">
                <a16:creationId xmlns:a16="http://schemas.microsoft.com/office/drawing/2014/main" id="{DBB1C7D6-CA2B-C4B9-012D-12E9DDF00B56}"/>
              </a:ext>
            </a:extLst>
          </p:cNvPr>
          <p:cNvSpPr>
            <a:spLocks noGrp="1"/>
          </p:cNvSpPr>
          <p:nvPr>
            <p:ph type="sldNum" sz="quarter" idx="5"/>
          </p:nvPr>
        </p:nvSpPr>
        <p:spPr/>
        <p:txBody>
          <a:bodyPr/>
          <a:lstStyle/>
          <a:p>
            <a:fld id="{A0E6E8C1-7961-4C5C-928F-07A10C6FF0E3}" type="slidenum">
              <a:rPr lang="en-US" smtClean="0"/>
              <a:t>5</a:t>
            </a:fld>
            <a:endParaRPr lang="en-US"/>
          </a:p>
        </p:txBody>
      </p:sp>
    </p:spTree>
    <p:extLst>
      <p:ext uri="{BB962C8B-B14F-4D97-AF65-F5344CB8AC3E}">
        <p14:creationId xmlns:p14="http://schemas.microsoft.com/office/powerpoint/2010/main" val="3042180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703D4C-2E36-47B6-8599-9E91AEC121F2}"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814201-1B0F-4423-AD4D-733BFF13C83B}" type="slidenum">
              <a:rPr lang="en-US" smtClean="0"/>
              <a:t>‹#›</a:t>
            </a:fld>
            <a:endParaRPr lang="en-US"/>
          </a:p>
        </p:txBody>
      </p:sp>
    </p:spTree>
    <p:extLst>
      <p:ext uri="{BB962C8B-B14F-4D97-AF65-F5344CB8AC3E}">
        <p14:creationId xmlns:p14="http://schemas.microsoft.com/office/powerpoint/2010/main" val="2273995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703D4C-2E36-47B6-8599-9E91AEC121F2}"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814201-1B0F-4423-AD4D-733BFF13C83B}" type="slidenum">
              <a:rPr lang="en-US" smtClean="0"/>
              <a:t>‹#›</a:t>
            </a:fld>
            <a:endParaRPr lang="en-US"/>
          </a:p>
        </p:txBody>
      </p:sp>
    </p:spTree>
    <p:extLst>
      <p:ext uri="{BB962C8B-B14F-4D97-AF65-F5344CB8AC3E}">
        <p14:creationId xmlns:p14="http://schemas.microsoft.com/office/powerpoint/2010/main" val="2291696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703D4C-2E36-47B6-8599-9E91AEC121F2}"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814201-1B0F-4423-AD4D-733BFF13C83B}" type="slidenum">
              <a:rPr lang="en-US" smtClean="0"/>
              <a:t>‹#›</a:t>
            </a:fld>
            <a:endParaRPr lang="en-US"/>
          </a:p>
        </p:txBody>
      </p:sp>
    </p:spTree>
    <p:extLst>
      <p:ext uri="{BB962C8B-B14F-4D97-AF65-F5344CB8AC3E}">
        <p14:creationId xmlns:p14="http://schemas.microsoft.com/office/powerpoint/2010/main" val="135256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703D4C-2E36-47B6-8599-9E91AEC121F2}"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814201-1B0F-4423-AD4D-733BFF13C83B}" type="slidenum">
              <a:rPr lang="en-US" smtClean="0"/>
              <a:t>‹#›</a:t>
            </a:fld>
            <a:endParaRPr lang="en-US"/>
          </a:p>
        </p:txBody>
      </p:sp>
    </p:spTree>
    <p:extLst>
      <p:ext uri="{BB962C8B-B14F-4D97-AF65-F5344CB8AC3E}">
        <p14:creationId xmlns:p14="http://schemas.microsoft.com/office/powerpoint/2010/main" val="3921849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703D4C-2E36-47B6-8599-9E91AEC121F2}"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814201-1B0F-4423-AD4D-733BFF13C83B}" type="slidenum">
              <a:rPr lang="en-US" smtClean="0"/>
              <a:t>‹#›</a:t>
            </a:fld>
            <a:endParaRPr lang="en-US"/>
          </a:p>
        </p:txBody>
      </p:sp>
    </p:spTree>
    <p:extLst>
      <p:ext uri="{BB962C8B-B14F-4D97-AF65-F5344CB8AC3E}">
        <p14:creationId xmlns:p14="http://schemas.microsoft.com/office/powerpoint/2010/main" val="2575823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703D4C-2E36-47B6-8599-9E91AEC121F2}" type="datetimeFigureOut">
              <a:rPr lang="en-US" smtClean="0"/>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814201-1B0F-4423-AD4D-733BFF13C83B}" type="slidenum">
              <a:rPr lang="en-US" smtClean="0"/>
              <a:t>‹#›</a:t>
            </a:fld>
            <a:endParaRPr lang="en-US"/>
          </a:p>
        </p:txBody>
      </p:sp>
    </p:spTree>
    <p:extLst>
      <p:ext uri="{BB962C8B-B14F-4D97-AF65-F5344CB8AC3E}">
        <p14:creationId xmlns:p14="http://schemas.microsoft.com/office/powerpoint/2010/main" val="1155764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703D4C-2E36-47B6-8599-9E91AEC121F2}" type="datetimeFigureOut">
              <a:rPr lang="en-US" smtClean="0"/>
              <a:t>2/3/2026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814201-1B0F-4423-AD4D-733BFF13C83B}" type="slidenum">
              <a:rPr lang="en-US" smtClean="0"/>
              <a:t>‹#›</a:t>
            </a:fld>
            <a:endParaRPr lang="en-US"/>
          </a:p>
        </p:txBody>
      </p:sp>
    </p:spTree>
    <p:extLst>
      <p:ext uri="{BB962C8B-B14F-4D97-AF65-F5344CB8AC3E}">
        <p14:creationId xmlns:p14="http://schemas.microsoft.com/office/powerpoint/2010/main" val="1573230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703D4C-2E36-47B6-8599-9E91AEC121F2}" type="datetimeFigureOut">
              <a:rPr lang="en-US" smtClean="0"/>
              <a:t>2/3/2026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814201-1B0F-4423-AD4D-733BFF13C83B}" type="slidenum">
              <a:rPr lang="en-US" smtClean="0"/>
              <a:t>‹#›</a:t>
            </a:fld>
            <a:endParaRPr lang="en-US"/>
          </a:p>
        </p:txBody>
      </p:sp>
    </p:spTree>
    <p:extLst>
      <p:ext uri="{BB962C8B-B14F-4D97-AF65-F5344CB8AC3E}">
        <p14:creationId xmlns:p14="http://schemas.microsoft.com/office/powerpoint/2010/main" val="206672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703D4C-2E36-47B6-8599-9E91AEC121F2}" type="datetimeFigureOut">
              <a:rPr lang="en-US" smtClean="0"/>
              <a:t>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814201-1B0F-4423-AD4D-733BFF13C83B}" type="slidenum">
              <a:rPr lang="en-US" smtClean="0"/>
              <a:t>‹#›</a:t>
            </a:fld>
            <a:endParaRPr lang="en-US"/>
          </a:p>
        </p:txBody>
      </p:sp>
    </p:spTree>
    <p:extLst>
      <p:ext uri="{BB962C8B-B14F-4D97-AF65-F5344CB8AC3E}">
        <p14:creationId xmlns:p14="http://schemas.microsoft.com/office/powerpoint/2010/main" val="1993431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703D4C-2E36-47B6-8599-9E91AEC121F2}" type="datetimeFigureOut">
              <a:rPr lang="en-US" smtClean="0"/>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814201-1B0F-4423-AD4D-733BFF13C83B}" type="slidenum">
              <a:rPr lang="en-US" smtClean="0"/>
              <a:t>‹#›</a:t>
            </a:fld>
            <a:endParaRPr lang="en-US"/>
          </a:p>
        </p:txBody>
      </p:sp>
    </p:spTree>
    <p:extLst>
      <p:ext uri="{BB962C8B-B14F-4D97-AF65-F5344CB8AC3E}">
        <p14:creationId xmlns:p14="http://schemas.microsoft.com/office/powerpoint/2010/main" val="1489950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703D4C-2E36-47B6-8599-9E91AEC121F2}" type="datetimeFigureOut">
              <a:rPr lang="en-US" smtClean="0"/>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814201-1B0F-4423-AD4D-733BFF13C83B}" type="slidenum">
              <a:rPr lang="en-US" smtClean="0"/>
              <a:t>‹#›</a:t>
            </a:fld>
            <a:endParaRPr lang="en-US"/>
          </a:p>
        </p:txBody>
      </p:sp>
    </p:spTree>
    <p:extLst>
      <p:ext uri="{BB962C8B-B14F-4D97-AF65-F5344CB8AC3E}">
        <p14:creationId xmlns:p14="http://schemas.microsoft.com/office/powerpoint/2010/main" val="228466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03D4C-2E36-47B6-8599-9E91AEC121F2}" type="datetimeFigureOut">
              <a:rPr lang="en-US" smtClean="0"/>
              <a:t>2/3/2026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814201-1B0F-4423-AD4D-733BFF13C83B}" type="slidenum">
              <a:rPr lang="en-US" smtClean="0"/>
              <a:t>‹#›</a:t>
            </a:fld>
            <a:endParaRPr lang="en-US"/>
          </a:p>
        </p:txBody>
      </p:sp>
    </p:spTree>
    <p:extLst>
      <p:ext uri="{BB962C8B-B14F-4D97-AF65-F5344CB8AC3E}">
        <p14:creationId xmlns:p14="http://schemas.microsoft.com/office/powerpoint/2010/main" val="32406232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8_625E1C1.xml"/><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microsoft.com/office/2018/10/relationships/comments" Target="../comments/modernComment_113_1905C968.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28194-F5D0-BA4C-7582-ADD0DB45EA0A}"/>
              </a:ext>
            </a:extLst>
          </p:cNvPr>
          <p:cNvSpPr>
            <a:spLocks noGrp="1"/>
          </p:cNvSpPr>
          <p:nvPr>
            <p:ph type="ctrTitle"/>
          </p:nvPr>
        </p:nvSpPr>
        <p:spPr>
          <a:xfrm>
            <a:off x="643468" y="643467"/>
            <a:ext cx="4620584" cy="4567137"/>
          </a:xfrm>
        </p:spPr>
        <p:txBody>
          <a:bodyPr>
            <a:normAutofit/>
          </a:bodyPr>
          <a:lstStyle/>
          <a:p>
            <a:pPr algn="l"/>
            <a:r>
              <a:rPr lang="en-US" sz="4400" dirty="0"/>
              <a:t>My Portfolio</a:t>
            </a:r>
          </a:p>
        </p:txBody>
      </p:sp>
      <p:sp>
        <p:nvSpPr>
          <p:cNvPr id="3" name="Subtitle 2">
            <a:extLst>
              <a:ext uri="{FF2B5EF4-FFF2-40B4-BE49-F238E27FC236}">
                <a16:creationId xmlns:a16="http://schemas.microsoft.com/office/drawing/2014/main" id="{1D17C1C2-6BEF-90E4-451E-3D3E5A550240}"/>
              </a:ext>
            </a:extLst>
          </p:cNvPr>
          <p:cNvSpPr>
            <a:spLocks noGrp="1"/>
          </p:cNvSpPr>
          <p:nvPr>
            <p:ph type="subTitle" idx="1"/>
          </p:nvPr>
        </p:nvSpPr>
        <p:spPr>
          <a:xfrm>
            <a:off x="643467" y="5277684"/>
            <a:ext cx="4620584" cy="775494"/>
          </a:xfrm>
        </p:spPr>
        <p:txBody>
          <a:bodyPr>
            <a:normAutofit/>
          </a:bodyPr>
          <a:lstStyle/>
          <a:p>
            <a:pPr algn="l"/>
            <a:r>
              <a:rPr lang="en-US" dirty="0"/>
              <a:t>AJ Olic</a:t>
            </a:r>
            <a:endParaRPr lang="en-US"/>
          </a:p>
        </p:txBody>
      </p:sp>
      <p:pic>
        <p:nvPicPr>
          <p:cNvPr id="5" name="Picture 4">
            <a:extLst>
              <a:ext uri="{FF2B5EF4-FFF2-40B4-BE49-F238E27FC236}">
                <a16:creationId xmlns:a16="http://schemas.microsoft.com/office/drawing/2014/main" id="{8DE44F7F-D96B-0C0E-BC53-CAF3416CCF76}"/>
              </a:ext>
            </a:extLst>
          </p:cNvPr>
          <p:cNvPicPr>
            <a:picLocks noChangeAspect="1"/>
          </p:cNvPicPr>
          <p:nvPr/>
        </p:nvPicPr>
        <p:blipFill>
          <a:blip r:embed="rId2">
            <a:extLst>
              <a:ext uri="{28A0092B-C50C-407E-A947-70E740481C1C}">
                <a14:useLocalDpi xmlns:a14="http://schemas.microsoft.com/office/drawing/2010/main" val="0"/>
              </a:ext>
            </a:extLst>
          </a:blip>
          <a:srcRect r="2" b="2241"/>
          <a:stretch>
            <a:fillRect/>
          </a:stretch>
        </p:blipFill>
        <p:spPr>
          <a:xfrm>
            <a:off x="6229218"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668506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56A1CF-FE98-8EC8-7C78-ED10199840C5}"/>
              </a:ext>
            </a:extLst>
          </p:cNvPr>
          <p:cNvSpPr>
            <a:spLocks noGrp="1"/>
          </p:cNvSpPr>
          <p:nvPr>
            <p:ph type="title"/>
          </p:nvPr>
        </p:nvSpPr>
        <p:spPr>
          <a:xfrm>
            <a:off x="838199" y="564211"/>
            <a:ext cx="4805598" cy="1165002"/>
          </a:xfrm>
        </p:spPr>
        <p:txBody>
          <a:bodyPr vert="horz" lIns="91440" tIns="45720" rIns="91440" bIns="45720" rtlCol="0" anchor="b">
            <a:normAutofit/>
          </a:bodyPr>
          <a:lstStyle/>
          <a:p>
            <a:r>
              <a:rPr lang="en-US" sz="3600" dirty="0" err="1"/>
              <a:t>Lasercut</a:t>
            </a:r>
            <a:r>
              <a:rPr lang="en-US" sz="3600" dirty="0"/>
              <a:t> Challenger Model (2/3)</a:t>
            </a:r>
          </a:p>
        </p:txBody>
      </p:sp>
      <p:sp>
        <p:nvSpPr>
          <p:cNvPr id="4" name="Content Placeholder 3">
            <a:extLst>
              <a:ext uri="{FF2B5EF4-FFF2-40B4-BE49-F238E27FC236}">
                <a16:creationId xmlns:a16="http://schemas.microsoft.com/office/drawing/2014/main" id="{64378214-7BB6-4348-0E1D-FB83C6DF3C6E}"/>
              </a:ext>
            </a:extLst>
          </p:cNvPr>
          <p:cNvSpPr>
            <a:spLocks noGrp="1"/>
          </p:cNvSpPr>
          <p:nvPr>
            <p:ph sz="half" idx="2"/>
          </p:nvPr>
        </p:nvSpPr>
        <p:spPr>
          <a:xfrm>
            <a:off x="838199" y="2055327"/>
            <a:ext cx="4571999" cy="3776975"/>
          </a:xfrm>
        </p:spPr>
        <p:txBody>
          <a:bodyPr vert="horz" lIns="91440" tIns="45720" rIns="91440" bIns="45720" rtlCol="0">
            <a:noAutofit/>
          </a:bodyPr>
          <a:lstStyle/>
          <a:p>
            <a:pPr marL="0" indent="0">
              <a:buNone/>
            </a:pPr>
            <a:r>
              <a:rPr lang="en-US" sz="1400" b="1" dirty="0"/>
              <a:t>My Contribution</a:t>
            </a:r>
            <a:r>
              <a:rPr lang="en-US" sz="1400" dirty="0"/>
              <a:t>:</a:t>
            </a:r>
          </a:p>
          <a:p>
            <a:pPr marL="0" indent="0">
              <a:buNone/>
            </a:pPr>
            <a:r>
              <a:rPr lang="en-US" sz="1400" dirty="0"/>
              <a:t>To design the model, I first defined the key components that would be imperative to capture the essence of the space shuttle. These included the delta wings, the fuselage, the vertical tail, the engines, and the nose.</a:t>
            </a:r>
          </a:p>
          <a:p>
            <a:pPr marL="0" indent="0">
              <a:buNone/>
            </a:pPr>
            <a:r>
              <a:rPr lang="en-US" sz="1400" dirty="0"/>
              <a:t>When iterating designs, I found that having one base component for all other pieces to connect to worked the best, so I moved forward with this using mortise and tenon joints.</a:t>
            </a:r>
          </a:p>
          <a:p>
            <a:pPr marL="0" indent="0">
              <a:buNone/>
            </a:pPr>
            <a:r>
              <a:rPr lang="en-US" sz="1400" dirty="0"/>
              <a:t>The margin of error for the laser cutter was inconsistent between uses, which forced me to create a sizing template to ensure the joints would properly connect</a:t>
            </a:r>
          </a:p>
          <a:p>
            <a:pPr marL="0" indent="0">
              <a:buNone/>
            </a:pPr>
            <a:r>
              <a:rPr lang="en-US" sz="1400" dirty="0"/>
              <a:t>To ensure the model would work as intended, I modelled a shrunken version that included all key components, confirming each portion worked as intended.</a:t>
            </a:r>
          </a:p>
          <a:p>
            <a:pPr marL="0" indent="0">
              <a:buNone/>
            </a:pPr>
            <a:endParaRPr lang="en-US" sz="1400" dirty="0"/>
          </a:p>
        </p:txBody>
      </p:sp>
      <p:pic>
        <p:nvPicPr>
          <p:cNvPr id="6" name="Picture Placeholder 5">
            <a:extLst>
              <a:ext uri="{FF2B5EF4-FFF2-40B4-BE49-F238E27FC236}">
                <a16:creationId xmlns:a16="http://schemas.microsoft.com/office/drawing/2014/main" id="{AF1E8165-B7A1-4370-1A6D-64FA4909E1F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t="2368"/>
          <a:stretch>
            <a:fillRect/>
          </a:stretch>
        </p:blipFill>
        <p:spPr>
          <a:xfrm>
            <a:off x="6190488" y="566928"/>
            <a:ext cx="5157216" cy="5286197"/>
          </a:xfrm>
          <a:prstGeom prst="rect">
            <a:avLst/>
          </a:prstGeom>
        </p:spPr>
      </p:pic>
      <p:sp>
        <p:nvSpPr>
          <p:cNvPr id="13" name="Rectangle 12">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C30F1CD0-4B5A-AD01-65A3-9B6F1FE324D7}"/>
              </a:ext>
            </a:extLst>
          </p:cNvPr>
          <p:cNvSpPr txBox="1"/>
          <p:nvPr/>
        </p:nvSpPr>
        <p:spPr>
          <a:xfrm>
            <a:off x="6983004" y="5853630"/>
            <a:ext cx="3572196" cy="276999"/>
          </a:xfrm>
          <a:prstGeom prst="rect">
            <a:avLst/>
          </a:prstGeom>
          <a:noFill/>
        </p:spPr>
        <p:txBody>
          <a:bodyPr wrap="none" rtlCol="0">
            <a:spAutoFit/>
          </a:bodyPr>
          <a:lstStyle/>
          <a:p>
            <a:pPr algn="ctr"/>
            <a:r>
              <a:rPr lang="en-US" sz="1200" b="1" dirty="0"/>
              <a:t>All components for Laser cutting, shown in AutoCAD.</a:t>
            </a:r>
          </a:p>
        </p:txBody>
      </p:sp>
    </p:spTree>
    <p:extLst>
      <p:ext uri="{BB962C8B-B14F-4D97-AF65-F5344CB8AC3E}">
        <p14:creationId xmlns:p14="http://schemas.microsoft.com/office/powerpoint/2010/main" val="3048925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E78571-761C-EB5C-DF80-5FF3CB00318B}"/>
              </a:ext>
            </a:extLst>
          </p:cNvPr>
          <p:cNvSpPr>
            <a:spLocks noGrp="1"/>
          </p:cNvSpPr>
          <p:nvPr>
            <p:ph type="title"/>
          </p:nvPr>
        </p:nvSpPr>
        <p:spPr>
          <a:xfrm>
            <a:off x="429768" y="411480"/>
            <a:ext cx="11201400" cy="1106424"/>
          </a:xfrm>
        </p:spPr>
        <p:txBody>
          <a:bodyPr vert="horz" lIns="91440" tIns="45720" rIns="91440" bIns="45720" rtlCol="0" anchor="ctr">
            <a:normAutofit/>
          </a:bodyPr>
          <a:lstStyle/>
          <a:p>
            <a:r>
              <a:rPr lang="en-US" sz="3600" dirty="0" err="1"/>
              <a:t>Lasercut</a:t>
            </a:r>
            <a:r>
              <a:rPr lang="en-US" sz="3600" dirty="0"/>
              <a:t> Challenger Model (3/3)</a:t>
            </a:r>
          </a:p>
        </p:txBody>
      </p:sp>
      <p:sp>
        <p:nvSpPr>
          <p:cNvPr id="12"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C5C941FC-72B8-FF3B-EA27-40C67FDFAFF4}"/>
              </a:ext>
            </a:extLst>
          </p:cNvPr>
          <p:cNvSpPr>
            <a:spLocks noGrp="1"/>
          </p:cNvSpPr>
          <p:nvPr>
            <p:ph sz="half" idx="2"/>
          </p:nvPr>
        </p:nvSpPr>
        <p:spPr>
          <a:xfrm>
            <a:off x="7938752" y="2028319"/>
            <a:ext cx="3455097" cy="3959352"/>
          </a:xfrm>
        </p:spPr>
        <p:txBody>
          <a:bodyPr vert="horz" lIns="91440" tIns="45720" rIns="91440" bIns="45720" rtlCol="0" anchor="ctr">
            <a:normAutofit fontScale="92500" lnSpcReduction="10000"/>
          </a:bodyPr>
          <a:lstStyle/>
          <a:p>
            <a:pPr marL="0" indent="0">
              <a:buNone/>
            </a:pPr>
            <a:r>
              <a:rPr lang="en-US" sz="2400" b="1" dirty="0"/>
              <a:t>Results</a:t>
            </a:r>
            <a:r>
              <a:rPr lang="en-US" sz="2400" dirty="0"/>
              <a:t>:</a:t>
            </a:r>
          </a:p>
          <a:p>
            <a:pPr marL="0" indent="0">
              <a:buNone/>
            </a:pPr>
            <a:r>
              <a:rPr lang="en-US" sz="2400" dirty="0"/>
              <a:t>The resulting model accurately depicted the Challenger space shuttle. This successfully intertwined with the rest of the project, where the model was a tool for users to complete a system check of the shuttle.</a:t>
            </a:r>
          </a:p>
          <a:p>
            <a:pPr marL="0" indent="0">
              <a:buNone/>
            </a:pPr>
            <a:r>
              <a:rPr lang="en-US" sz="2400" dirty="0"/>
              <a:t>This project furthered my skills in 2D design, and I gained hands-on experience with laser cutting.</a:t>
            </a:r>
          </a:p>
          <a:p>
            <a:endParaRPr lang="en-US" sz="2400" dirty="0"/>
          </a:p>
        </p:txBody>
      </p:sp>
      <p:pic>
        <p:nvPicPr>
          <p:cNvPr id="6" name="Picture Placeholder 5">
            <a:extLst>
              <a:ext uri="{FF2B5EF4-FFF2-40B4-BE49-F238E27FC236}">
                <a16:creationId xmlns:a16="http://schemas.microsoft.com/office/drawing/2014/main" id="{14E410F8-3415-5BE2-9EA1-B69583EAB856}"/>
              </a:ext>
            </a:extLst>
          </p:cNvPr>
          <p:cNvPicPr>
            <a:picLocks noChangeAspect="1"/>
          </p:cNvPicPr>
          <p:nvPr/>
        </p:nvPicPr>
        <p:blipFill>
          <a:blip r:embed="rId2"/>
          <a:srcRect l="10050" r="10050"/>
          <a:stretch/>
        </p:blipFill>
        <p:spPr>
          <a:xfrm>
            <a:off x="1017780" y="1459303"/>
            <a:ext cx="4824221" cy="4528368"/>
          </a:xfrm>
          <a:prstGeom prst="rect">
            <a:avLst/>
          </a:prstGeom>
          <a:ln>
            <a:solidFill>
              <a:schemeClr val="tx1"/>
            </a:solidFill>
          </a:ln>
        </p:spPr>
      </p:pic>
      <p:sp>
        <p:nvSpPr>
          <p:cNvPr id="7" name="TextBox 6">
            <a:extLst>
              <a:ext uri="{FF2B5EF4-FFF2-40B4-BE49-F238E27FC236}">
                <a16:creationId xmlns:a16="http://schemas.microsoft.com/office/drawing/2014/main" id="{63F0A3F0-F0AA-8058-1561-9C19C2288395}"/>
              </a:ext>
            </a:extLst>
          </p:cNvPr>
          <p:cNvSpPr txBox="1"/>
          <p:nvPr/>
        </p:nvSpPr>
        <p:spPr>
          <a:xfrm>
            <a:off x="2382840" y="6018352"/>
            <a:ext cx="2094099" cy="276999"/>
          </a:xfrm>
          <a:prstGeom prst="rect">
            <a:avLst/>
          </a:prstGeom>
          <a:noFill/>
        </p:spPr>
        <p:txBody>
          <a:bodyPr wrap="none" rtlCol="0">
            <a:spAutoFit/>
          </a:bodyPr>
          <a:lstStyle/>
          <a:p>
            <a:pPr algn="ctr"/>
            <a:r>
              <a:rPr lang="en-US" sz="1200" b="1" dirty="0"/>
              <a:t>Completed Challenger Model.</a:t>
            </a:r>
          </a:p>
        </p:txBody>
      </p:sp>
    </p:spTree>
    <p:extLst>
      <p:ext uri="{BB962C8B-B14F-4D97-AF65-F5344CB8AC3E}">
        <p14:creationId xmlns:p14="http://schemas.microsoft.com/office/powerpoint/2010/main" val="517687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E635540-A9B4-187F-2AC2-8ED322DE8F48}"/>
              </a:ext>
            </a:extLst>
          </p:cNvPr>
          <p:cNvSpPr>
            <a:spLocks noGrp="1"/>
          </p:cNvSpPr>
          <p:nvPr>
            <p:ph type="title"/>
          </p:nvPr>
        </p:nvSpPr>
        <p:spPr>
          <a:xfrm>
            <a:off x="572493" y="238539"/>
            <a:ext cx="11018520" cy="1434415"/>
          </a:xfrm>
        </p:spPr>
        <p:txBody>
          <a:bodyPr anchor="b">
            <a:normAutofit/>
          </a:bodyPr>
          <a:lstStyle/>
          <a:p>
            <a:r>
              <a:rPr lang="en-US" sz="5400" dirty="0"/>
              <a:t>Autonomous Temperature Sensor (1/3)</a:t>
            </a:r>
          </a:p>
        </p:txBody>
      </p:sp>
      <p:sp>
        <p:nvSpPr>
          <p:cNvPr id="1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A743A42A-F2F4-FFEF-6695-0186E563827F}"/>
              </a:ext>
            </a:extLst>
          </p:cNvPr>
          <p:cNvSpPr>
            <a:spLocks noGrp="1"/>
          </p:cNvSpPr>
          <p:nvPr>
            <p:ph idx="1"/>
          </p:nvPr>
        </p:nvSpPr>
        <p:spPr>
          <a:xfrm>
            <a:off x="572493" y="2071316"/>
            <a:ext cx="6713552" cy="4119172"/>
          </a:xfrm>
        </p:spPr>
        <p:txBody>
          <a:bodyPr anchor="t">
            <a:normAutofit/>
          </a:bodyPr>
          <a:lstStyle/>
          <a:p>
            <a:pPr marL="0" indent="0">
              <a:buNone/>
            </a:pPr>
            <a:r>
              <a:rPr lang="en-US" sz="2200" b="1"/>
              <a:t>Background:</a:t>
            </a:r>
          </a:p>
          <a:p>
            <a:pPr marL="0" indent="0">
              <a:buNone/>
            </a:pPr>
            <a:r>
              <a:rPr lang="en-US" sz="2200"/>
              <a:t>During my semester in London, we were tasked with designing a robot to improve our lives. Given the lack of centralized heating and AC, we wanted to create a solution to solve this problem.</a:t>
            </a:r>
          </a:p>
          <a:p>
            <a:pPr marL="0" indent="0">
              <a:buNone/>
            </a:pPr>
            <a:r>
              <a:rPr lang="en-US" sz="2200" b="1"/>
              <a:t>Goal:</a:t>
            </a:r>
          </a:p>
          <a:p>
            <a:pPr marL="0" indent="0">
              <a:buNone/>
            </a:pPr>
            <a:r>
              <a:rPr lang="en-US" sz="2200"/>
              <a:t>The goal of this project was to design a robot that could automatically adjust the radiator nozzle based on a preset temperature. This was done by building a robot that would sit on top of the nozzle and use a temperature sensor to track the deviation from the current temperature to the ideal temperature.</a:t>
            </a:r>
          </a:p>
        </p:txBody>
      </p:sp>
      <p:pic>
        <p:nvPicPr>
          <p:cNvPr id="8" name="Picture 2">
            <a:extLst>
              <a:ext uri="{FF2B5EF4-FFF2-40B4-BE49-F238E27FC236}">
                <a16:creationId xmlns:a16="http://schemas.microsoft.com/office/drawing/2014/main" id="{4860C970-14FF-0263-AAE2-C8EF80188501}"/>
              </a:ext>
            </a:extLst>
          </p:cNvPr>
          <p:cNvPicPr>
            <a:picLocks noChangeAspect="1" noChangeArrowheads="1"/>
          </p:cNvPicPr>
          <p:nvPr/>
        </p:nvPicPr>
        <p:blipFill rotWithShape="1">
          <a:blip r:embed="rId2"/>
          <a:srcRect t="8697" r="1" b="13346"/>
          <a:stretch>
            <a:fillRect/>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C77984C-1D0D-7E49-092F-09149E007A03}"/>
              </a:ext>
            </a:extLst>
          </p:cNvPr>
          <p:cNvSpPr txBox="1"/>
          <p:nvPr/>
        </p:nvSpPr>
        <p:spPr>
          <a:xfrm>
            <a:off x="8496970" y="6190488"/>
            <a:ext cx="2481064" cy="276999"/>
          </a:xfrm>
          <a:prstGeom prst="rect">
            <a:avLst/>
          </a:prstGeom>
          <a:noFill/>
        </p:spPr>
        <p:txBody>
          <a:bodyPr wrap="none" rtlCol="0">
            <a:spAutoFit/>
          </a:bodyPr>
          <a:lstStyle/>
          <a:p>
            <a:pPr algn="ctr"/>
            <a:r>
              <a:rPr lang="en-US" sz="1200" b="1" dirty="0"/>
              <a:t>Temperature sensor demonstration.</a:t>
            </a:r>
          </a:p>
        </p:txBody>
      </p:sp>
    </p:spTree>
    <p:extLst>
      <p:ext uri="{BB962C8B-B14F-4D97-AF65-F5344CB8AC3E}">
        <p14:creationId xmlns:p14="http://schemas.microsoft.com/office/powerpoint/2010/main" val="3991278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39096-A99E-460E-5623-EBAC54AAF873}"/>
              </a:ext>
            </a:extLst>
          </p:cNvPr>
          <p:cNvSpPr>
            <a:spLocks noGrp="1"/>
          </p:cNvSpPr>
          <p:nvPr>
            <p:ph type="title"/>
          </p:nvPr>
        </p:nvSpPr>
        <p:spPr/>
        <p:txBody>
          <a:bodyPr/>
          <a:lstStyle/>
          <a:p>
            <a:r>
              <a:rPr lang="en-US" dirty="0"/>
              <a:t>Autonomous Temperature Sensor (2/3)</a:t>
            </a:r>
          </a:p>
        </p:txBody>
      </p:sp>
      <p:sp>
        <p:nvSpPr>
          <p:cNvPr id="3" name="Content Placeholder 2">
            <a:extLst>
              <a:ext uri="{FF2B5EF4-FFF2-40B4-BE49-F238E27FC236}">
                <a16:creationId xmlns:a16="http://schemas.microsoft.com/office/drawing/2014/main" id="{16EBCFE7-A355-9DA1-ACC2-3FA0B85C4278}"/>
              </a:ext>
            </a:extLst>
          </p:cNvPr>
          <p:cNvSpPr>
            <a:spLocks noGrp="1"/>
          </p:cNvSpPr>
          <p:nvPr>
            <p:ph idx="1"/>
          </p:nvPr>
        </p:nvSpPr>
        <p:spPr>
          <a:xfrm>
            <a:off x="838200" y="1825625"/>
            <a:ext cx="5257800" cy="4351338"/>
          </a:xfrm>
        </p:spPr>
        <p:txBody>
          <a:bodyPr>
            <a:normAutofit fontScale="70000" lnSpcReduction="20000"/>
          </a:bodyPr>
          <a:lstStyle/>
          <a:p>
            <a:pPr marL="0" indent="0">
              <a:buNone/>
            </a:pPr>
            <a:r>
              <a:rPr lang="en-US" b="1" dirty="0"/>
              <a:t>My contribution:</a:t>
            </a:r>
          </a:p>
          <a:p>
            <a:pPr marL="0" indent="0">
              <a:buNone/>
            </a:pPr>
            <a:r>
              <a:rPr lang="en-US" dirty="0"/>
              <a:t>I served as project leader and spearheaded the design process.</a:t>
            </a:r>
          </a:p>
          <a:p>
            <a:pPr marL="0" indent="0">
              <a:buNone/>
            </a:pPr>
            <a:r>
              <a:rPr lang="en-US" dirty="0"/>
              <a:t>I designed a 3D-printed enclosure to house the electronic components (temperature sensor, LCD, DC motor, motor driver, battery pack).</a:t>
            </a:r>
          </a:p>
          <a:p>
            <a:pPr marL="0" indent="0">
              <a:buNone/>
            </a:pPr>
            <a:r>
              <a:rPr lang="en-US" dirty="0"/>
              <a:t>Developed an efficient control algorithm that checks temperature every 10 minutes to optimize battery life. Encountered and resolved challenges, such as unidirectional motor movement due to incomplete power connections, and improved torque by upgrading to a stronger DC motor with a gear train.</a:t>
            </a:r>
          </a:p>
          <a:p>
            <a:pPr marL="0" indent="0">
              <a:buNone/>
            </a:pPr>
            <a:r>
              <a:rPr lang="en-US" dirty="0"/>
              <a:t>Conducted tests by clamping the valve and ensuring proper height alignment for optimal performance.</a:t>
            </a:r>
          </a:p>
        </p:txBody>
      </p:sp>
      <p:pic>
        <p:nvPicPr>
          <p:cNvPr id="1026" name="Picture 2">
            <a:extLst>
              <a:ext uri="{FF2B5EF4-FFF2-40B4-BE49-F238E27FC236}">
                <a16:creationId xmlns:a16="http://schemas.microsoft.com/office/drawing/2014/main" id="{21778C09-468E-3E2C-52D4-0CB59888FF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68" t="28415" r="41416" b="17705"/>
          <a:stretch>
            <a:fillRect/>
          </a:stretch>
        </p:blipFill>
        <p:spPr bwMode="auto">
          <a:xfrm>
            <a:off x="6641196" y="1690688"/>
            <a:ext cx="4796852" cy="36950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1BCC7E-DC60-BCAB-7D34-EA76AA1BA64B}"/>
              </a:ext>
            </a:extLst>
          </p:cNvPr>
          <p:cNvSpPr txBox="1"/>
          <p:nvPr/>
        </p:nvSpPr>
        <p:spPr>
          <a:xfrm>
            <a:off x="8448082" y="5385765"/>
            <a:ext cx="1183081" cy="276999"/>
          </a:xfrm>
          <a:prstGeom prst="rect">
            <a:avLst/>
          </a:prstGeom>
          <a:noFill/>
        </p:spPr>
        <p:txBody>
          <a:bodyPr wrap="none" rtlCol="0">
            <a:spAutoFit/>
          </a:bodyPr>
          <a:lstStyle/>
          <a:p>
            <a:pPr algn="ctr"/>
            <a:r>
              <a:rPr lang="en-US" sz="1200" b="1" dirty="0"/>
              <a:t>Arduino wiring.</a:t>
            </a:r>
          </a:p>
        </p:txBody>
      </p:sp>
      <p:sp>
        <p:nvSpPr>
          <p:cNvPr id="5" name="TextBox 4">
            <a:extLst>
              <a:ext uri="{FF2B5EF4-FFF2-40B4-BE49-F238E27FC236}">
                <a16:creationId xmlns:a16="http://schemas.microsoft.com/office/drawing/2014/main" id="{41445511-83C5-F2E1-874D-18DC126EC43E}"/>
              </a:ext>
            </a:extLst>
          </p:cNvPr>
          <p:cNvSpPr txBox="1"/>
          <p:nvPr/>
        </p:nvSpPr>
        <p:spPr>
          <a:xfrm>
            <a:off x="7861385" y="1318346"/>
            <a:ext cx="1048044" cy="307777"/>
          </a:xfrm>
          <a:prstGeom prst="rect">
            <a:avLst/>
          </a:prstGeom>
          <a:noFill/>
        </p:spPr>
        <p:txBody>
          <a:bodyPr wrap="none" rtlCol="0">
            <a:spAutoFit/>
          </a:bodyPr>
          <a:lstStyle/>
          <a:p>
            <a:r>
              <a:rPr lang="en-US" sz="1400" b="1" dirty="0">
                <a:solidFill>
                  <a:srgbClr val="FF0000"/>
                </a:solidFill>
              </a:rPr>
              <a:t>LCD Display</a:t>
            </a:r>
          </a:p>
        </p:txBody>
      </p:sp>
      <p:sp>
        <p:nvSpPr>
          <p:cNvPr id="6" name="TextBox 5">
            <a:extLst>
              <a:ext uri="{FF2B5EF4-FFF2-40B4-BE49-F238E27FC236}">
                <a16:creationId xmlns:a16="http://schemas.microsoft.com/office/drawing/2014/main" id="{BB07272E-B1C8-8F98-444C-B236584C47FB}"/>
              </a:ext>
            </a:extLst>
          </p:cNvPr>
          <p:cNvSpPr txBox="1"/>
          <p:nvPr/>
        </p:nvSpPr>
        <p:spPr>
          <a:xfrm>
            <a:off x="9113316" y="2117235"/>
            <a:ext cx="907493" cy="307777"/>
          </a:xfrm>
          <a:prstGeom prst="rect">
            <a:avLst/>
          </a:prstGeom>
          <a:noFill/>
        </p:spPr>
        <p:txBody>
          <a:bodyPr wrap="none" rtlCol="0">
            <a:spAutoFit/>
          </a:bodyPr>
          <a:lstStyle/>
          <a:p>
            <a:r>
              <a:rPr lang="en-US" sz="1400" b="1" dirty="0">
                <a:solidFill>
                  <a:srgbClr val="FF0000"/>
                </a:solidFill>
              </a:rPr>
              <a:t>DC Motor</a:t>
            </a:r>
          </a:p>
        </p:txBody>
      </p:sp>
      <p:sp>
        <p:nvSpPr>
          <p:cNvPr id="7" name="TextBox 6">
            <a:extLst>
              <a:ext uri="{FF2B5EF4-FFF2-40B4-BE49-F238E27FC236}">
                <a16:creationId xmlns:a16="http://schemas.microsoft.com/office/drawing/2014/main" id="{0F74B61E-605D-EBE7-4D2F-9AC52AC26DD3}"/>
              </a:ext>
            </a:extLst>
          </p:cNvPr>
          <p:cNvSpPr txBox="1"/>
          <p:nvPr/>
        </p:nvSpPr>
        <p:spPr>
          <a:xfrm>
            <a:off x="9935662" y="5385765"/>
            <a:ext cx="1136145" cy="523220"/>
          </a:xfrm>
          <a:prstGeom prst="rect">
            <a:avLst/>
          </a:prstGeom>
          <a:noFill/>
        </p:spPr>
        <p:txBody>
          <a:bodyPr wrap="none" rtlCol="0">
            <a:spAutoFit/>
          </a:bodyPr>
          <a:lstStyle/>
          <a:p>
            <a:r>
              <a:rPr lang="en-US" sz="1400" b="1" dirty="0">
                <a:solidFill>
                  <a:srgbClr val="FF0000"/>
                </a:solidFill>
              </a:rPr>
              <a:t>Temperature</a:t>
            </a:r>
          </a:p>
          <a:p>
            <a:pPr algn="ctr"/>
            <a:r>
              <a:rPr lang="en-US" sz="1400" b="1" dirty="0">
                <a:solidFill>
                  <a:srgbClr val="FF0000"/>
                </a:solidFill>
              </a:rPr>
              <a:t>Sensor</a:t>
            </a:r>
          </a:p>
        </p:txBody>
      </p:sp>
      <p:cxnSp>
        <p:nvCxnSpPr>
          <p:cNvPr id="9" name="Straight Arrow Connector 8">
            <a:extLst>
              <a:ext uri="{FF2B5EF4-FFF2-40B4-BE49-F238E27FC236}">
                <a16:creationId xmlns:a16="http://schemas.microsoft.com/office/drawing/2014/main" id="{04896885-AC80-ACDF-2534-DF29FEF58A52}"/>
              </a:ext>
            </a:extLst>
          </p:cNvPr>
          <p:cNvCxnSpPr>
            <a:cxnSpLocks/>
          </p:cNvCxnSpPr>
          <p:nvPr/>
        </p:nvCxnSpPr>
        <p:spPr>
          <a:xfrm flipH="1" flipV="1">
            <a:off x="8909429" y="4363345"/>
            <a:ext cx="1400584" cy="10224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4F2A043-C968-C2B6-8E54-EB3080F78FDE}"/>
              </a:ext>
            </a:extLst>
          </p:cNvPr>
          <p:cNvSpPr txBox="1"/>
          <p:nvPr/>
        </p:nvSpPr>
        <p:spPr>
          <a:xfrm>
            <a:off x="6553194" y="4558311"/>
            <a:ext cx="830677" cy="523220"/>
          </a:xfrm>
          <a:prstGeom prst="rect">
            <a:avLst/>
          </a:prstGeom>
          <a:noFill/>
        </p:spPr>
        <p:txBody>
          <a:bodyPr wrap="none" rtlCol="0">
            <a:spAutoFit/>
          </a:bodyPr>
          <a:lstStyle/>
          <a:p>
            <a:r>
              <a:rPr lang="en-US" sz="1400" b="1" dirty="0">
                <a:solidFill>
                  <a:srgbClr val="FF0000"/>
                </a:solidFill>
              </a:rPr>
              <a:t>Channel </a:t>
            </a:r>
          </a:p>
          <a:p>
            <a:pPr algn="ctr"/>
            <a:r>
              <a:rPr lang="en-US" sz="1400" b="1" dirty="0">
                <a:solidFill>
                  <a:srgbClr val="FF0000"/>
                </a:solidFill>
              </a:rPr>
              <a:t>Driver</a:t>
            </a:r>
          </a:p>
        </p:txBody>
      </p:sp>
      <p:cxnSp>
        <p:nvCxnSpPr>
          <p:cNvPr id="13" name="Straight Arrow Connector 12">
            <a:extLst>
              <a:ext uri="{FF2B5EF4-FFF2-40B4-BE49-F238E27FC236}">
                <a16:creationId xmlns:a16="http://schemas.microsoft.com/office/drawing/2014/main" id="{28D460EA-063E-BCD0-1761-35D6565C10B2}"/>
              </a:ext>
            </a:extLst>
          </p:cNvPr>
          <p:cNvCxnSpPr>
            <a:cxnSpLocks/>
            <a:stCxn id="11" idx="0"/>
          </p:cNvCxnSpPr>
          <p:nvPr/>
        </p:nvCxnSpPr>
        <p:spPr>
          <a:xfrm flipV="1">
            <a:off x="6968533" y="4028154"/>
            <a:ext cx="926634" cy="5301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DC70DDB-E73D-91B2-B092-1DDE14E6D3E1}"/>
              </a:ext>
            </a:extLst>
          </p:cNvPr>
          <p:cNvSpPr txBox="1"/>
          <p:nvPr/>
        </p:nvSpPr>
        <p:spPr>
          <a:xfrm>
            <a:off x="9856281" y="4630886"/>
            <a:ext cx="785215" cy="307777"/>
          </a:xfrm>
          <a:prstGeom prst="rect">
            <a:avLst/>
          </a:prstGeom>
          <a:noFill/>
        </p:spPr>
        <p:txBody>
          <a:bodyPr wrap="none" rtlCol="0">
            <a:spAutoFit/>
          </a:bodyPr>
          <a:lstStyle/>
          <a:p>
            <a:r>
              <a:rPr lang="en-US" sz="1400" b="1" dirty="0">
                <a:solidFill>
                  <a:srgbClr val="FF0000"/>
                </a:solidFill>
              </a:rPr>
              <a:t>Arduino</a:t>
            </a:r>
          </a:p>
        </p:txBody>
      </p:sp>
      <p:cxnSp>
        <p:nvCxnSpPr>
          <p:cNvPr id="17" name="Straight Arrow Connector 16">
            <a:extLst>
              <a:ext uri="{FF2B5EF4-FFF2-40B4-BE49-F238E27FC236}">
                <a16:creationId xmlns:a16="http://schemas.microsoft.com/office/drawing/2014/main" id="{2A9869C4-1692-1AED-5C93-64060197523A}"/>
              </a:ext>
            </a:extLst>
          </p:cNvPr>
          <p:cNvCxnSpPr>
            <a:cxnSpLocks/>
            <a:stCxn id="5" idx="2"/>
          </p:cNvCxnSpPr>
          <p:nvPr/>
        </p:nvCxnSpPr>
        <p:spPr>
          <a:xfrm>
            <a:off x="8385407" y="1626123"/>
            <a:ext cx="141810" cy="645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654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31899-C597-B933-797F-B3E213D6C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564203-8F47-6CBD-399F-E1F6DDA4C0BC}"/>
              </a:ext>
            </a:extLst>
          </p:cNvPr>
          <p:cNvSpPr>
            <a:spLocks noGrp="1"/>
          </p:cNvSpPr>
          <p:nvPr>
            <p:ph type="title"/>
          </p:nvPr>
        </p:nvSpPr>
        <p:spPr/>
        <p:txBody>
          <a:bodyPr/>
          <a:lstStyle/>
          <a:p>
            <a:r>
              <a:rPr lang="en-US" dirty="0"/>
              <a:t>Autonomous Temperature Sensor (3/3)</a:t>
            </a:r>
          </a:p>
        </p:txBody>
      </p:sp>
      <p:sp>
        <p:nvSpPr>
          <p:cNvPr id="3" name="Content Placeholder 2">
            <a:extLst>
              <a:ext uri="{FF2B5EF4-FFF2-40B4-BE49-F238E27FC236}">
                <a16:creationId xmlns:a16="http://schemas.microsoft.com/office/drawing/2014/main" id="{3859BC7B-B416-1E16-1F7D-3DFBE59E09A4}"/>
              </a:ext>
            </a:extLst>
          </p:cNvPr>
          <p:cNvSpPr>
            <a:spLocks noGrp="1"/>
          </p:cNvSpPr>
          <p:nvPr>
            <p:ph idx="1"/>
          </p:nvPr>
        </p:nvSpPr>
        <p:spPr>
          <a:xfrm>
            <a:off x="838200" y="1825625"/>
            <a:ext cx="5257800" cy="4351338"/>
          </a:xfrm>
        </p:spPr>
        <p:txBody>
          <a:bodyPr>
            <a:normAutofit fontScale="85000" lnSpcReduction="20000"/>
          </a:bodyPr>
          <a:lstStyle/>
          <a:p>
            <a:pPr marL="0" indent="0">
              <a:buNone/>
            </a:pPr>
            <a:r>
              <a:rPr lang="en-US" b="1" dirty="0"/>
              <a:t>Results:</a:t>
            </a:r>
          </a:p>
          <a:p>
            <a:pPr marL="0" indent="0">
              <a:buNone/>
            </a:pPr>
            <a:r>
              <a:rPr lang="en-US" dirty="0"/>
              <a:t>We successfully developed a working prototype that could autonomously adjust the radiator temperature.</a:t>
            </a:r>
            <a:br>
              <a:rPr lang="en-US" dirty="0"/>
            </a:br>
            <a:endParaRPr lang="en-US" dirty="0"/>
          </a:p>
          <a:p>
            <a:pPr marL="0" indent="0">
              <a:buNone/>
            </a:pPr>
            <a:r>
              <a:rPr lang="en-US" dirty="0"/>
              <a:t>This demonstrated an improved ease of use compared to manual adjustments, benefiting individuals with mobility limitations.</a:t>
            </a:r>
            <a:br>
              <a:rPr lang="en-US" dirty="0"/>
            </a:br>
            <a:endParaRPr lang="en-US" dirty="0"/>
          </a:p>
          <a:p>
            <a:pPr marL="0" indent="0">
              <a:buNone/>
            </a:pPr>
            <a:r>
              <a:rPr lang="en-US" dirty="0"/>
              <a:t>We also identified areas for future improvement, including better wire management, component integration, and a universal attachment for compatibility with various radiator types.</a:t>
            </a:r>
          </a:p>
        </p:txBody>
      </p:sp>
      <p:pic>
        <p:nvPicPr>
          <p:cNvPr id="1026" name="Picture 2">
            <a:extLst>
              <a:ext uri="{FF2B5EF4-FFF2-40B4-BE49-F238E27FC236}">
                <a16:creationId xmlns:a16="http://schemas.microsoft.com/office/drawing/2014/main" id="{5B84350B-5362-7ECB-06F5-C70AD1DAF311}"/>
              </a:ext>
            </a:extLst>
          </p:cNvPr>
          <p:cNvPicPr>
            <a:picLocks noChangeAspect="1" noChangeArrowheads="1"/>
          </p:cNvPicPr>
          <p:nvPr/>
        </p:nvPicPr>
        <p:blipFill rotWithShape="1">
          <a:blip r:embed="rId2"/>
          <a:srcRect l="1318" r="1318"/>
          <a:stretch/>
        </p:blipFill>
        <p:spPr bwMode="auto">
          <a:xfrm>
            <a:off x="6641196" y="1690688"/>
            <a:ext cx="4796852" cy="36950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DEFD8B-3BE8-CDF3-AE09-84C24BFC4AD9}"/>
              </a:ext>
            </a:extLst>
          </p:cNvPr>
          <p:cNvSpPr txBox="1"/>
          <p:nvPr/>
        </p:nvSpPr>
        <p:spPr>
          <a:xfrm>
            <a:off x="7565475" y="5385765"/>
            <a:ext cx="2948308" cy="276999"/>
          </a:xfrm>
          <a:prstGeom prst="rect">
            <a:avLst/>
          </a:prstGeom>
          <a:noFill/>
        </p:spPr>
        <p:txBody>
          <a:bodyPr wrap="none" rtlCol="0">
            <a:spAutoFit/>
          </a:bodyPr>
          <a:lstStyle/>
          <a:p>
            <a:pPr algn="ctr"/>
            <a:r>
              <a:rPr lang="en-US" sz="1200" b="1" dirty="0"/>
              <a:t>Completed temperature sensor (open box).</a:t>
            </a:r>
          </a:p>
        </p:txBody>
      </p:sp>
    </p:spTree>
    <p:extLst>
      <p:ext uri="{BB962C8B-B14F-4D97-AF65-F5344CB8AC3E}">
        <p14:creationId xmlns:p14="http://schemas.microsoft.com/office/powerpoint/2010/main" val="2538110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FDB056-A5C6-22FE-C3A5-17F11B8D7526}"/>
              </a:ext>
            </a:extLst>
          </p:cNvPr>
          <p:cNvSpPr>
            <a:spLocks noGrp="1"/>
          </p:cNvSpPr>
          <p:nvPr>
            <p:ph type="title"/>
          </p:nvPr>
        </p:nvSpPr>
        <p:spPr>
          <a:xfrm>
            <a:off x="621792" y="1161288"/>
            <a:ext cx="3602736" cy="4526280"/>
          </a:xfrm>
        </p:spPr>
        <p:txBody>
          <a:bodyPr>
            <a:normAutofit/>
          </a:bodyPr>
          <a:lstStyle/>
          <a:p>
            <a:r>
              <a:rPr lang="en-US" sz="4000"/>
              <a:t>Contact Me!</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61DBE251-0D81-3DAE-DB52-BB577AB2F4F8}"/>
              </a:ext>
            </a:extLst>
          </p:cNvPr>
          <p:cNvGraphicFramePr>
            <a:graphicFrameLocks noGrp="1"/>
          </p:cNvGraphicFramePr>
          <p:nvPr>
            <p:ph idx="1"/>
            <p:extLst>
              <p:ext uri="{D42A27DB-BD31-4B8C-83A1-F6EECF244321}">
                <p14:modId xmlns:p14="http://schemas.microsoft.com/office/powerpoint/2010/main" val="2403712819"/>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9266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8E09565-546C-6B80-8100-0960E45573EC}"/>
              </a:ext>
            </a:extLst>
          </p:cNvPr>
          <p:cNvSpPr>
            <a:spLocks noGrp="1"/>
          </p:cNvSpPr>
          <p:nvPr>
            <p:ph type="title"/>
          </p:nvPr>
        </p:nvSpPr>
        <p:spPr>
          <a:xfrm>
            <a:off x="504967" y="675564"/>
            <a:ext cx="3609833" cy="5204085"/>
          </a:xfrm>
        </p:spPr>
        <p:txBody>
          <a:bodyPr>
            <a:normAutofit/>
          </a:bodyPr>
          <a:lstStyle/>
          <a:p>
            <a:r>
              <a:rPr lang="en-US" dirty="0"/>
              <a:t>Table of Contents</a:t>
            </a:r>
          </a:p>
        </p:txBody>
      </p:sp>
      <p:cxnSp>
        <p:nvCxnSpPr>
          <p:cNvPr id="20" name="Straight Connector 19">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8" name="Content Placeholder 5">
            <a:extLst>
              <a:ext uri="{FF2B5EF4-FFF2-40B4-BE49-F238E27FC236}">
                <a16:creationId xmlns:a16="http://schemas.microsoft.com/office/drawing/2014/main" id="{8394B239-27EB-5521-9EC8-B1772F3BF188}"/>
              </a:ext>
            </a:extLst>
          </p:cNvPr>
          <p:cNvGraphicFramePr>
            <a:graphicFrameLocks noGrp="1"/>
          </p:cNvGraphicFramePr>
          <p:nvPr>
            <p:ph idx="1"/>
            <p:extLst>
              <p:ext uri="{D42A27DB-BD31-4B8C-83A1-F6EECF244321}">
                <p14:modId xmlns:p14="http://schemas.microsoft.com/office/powerpoint/2010/main" val="1033310462"/>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7206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E9FEE43-4B17-6DC2-8C1F-33B1A857125F}"/>
              </a:ext>
            </a:extLst>
          </p:cNvPr>
          <p:cNvSpPr>
            <a:spLocks noGrp="1"/>
          </p:cNvSpPr>
          <p:nvPr>
            <p:ph type="title"/>
          </p:nvPr>
        </p:nvSpPr>
        <p:spPr>
          <a:xfrm>
            <a:off x="411480" y="987552"/>
            <a:ext cx="4485861" cy="1088136"/>
          </a:xfrm>
        </p:spPr>
        <p:txBody>
          <a:bodyPr vert="horz" lIns="91440" tIns="45720" rIns="91440" bIns="45720" rtlCol="0" anchor="b">
            <a:normAutofit/>
          </a:bodyPr>
          <a:lstStyle/>
          <a:p>
            <a:r>
              <a:rPr lang="en-US" sz="3400" dirty="0"/>
              <a:t>About Me</a:t>
            </a:r>
          </a:p>
        </p:txBody>
      </p:sp>
      <p:sp>
        <p:nvSpPr>
          <p:cNvPr id="13" name="Rectangle 12">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 Placeholder 5">
            <a:extLst>
              <a:ext uri="{FF2B5EF4-FFF2-40B4-BE49-F238E27FC236}">
                <a16:creationId xmlns:a16="http://schemas.microsoft.com/office/drawing/2014/main" id="{E4AD9D39-C4EB-89D8-1CC1-B23F9F2CF959}"/>
              </a:ext>
            </a:extLst>
          </p:cNvPr>
          <p:cNvSpPr>
            <a:spLocks noGrp="1"/>
          </p:cNvSpPr>
          <p:nvPr>
            <p:ph type="body" sz="half" idx="2"/>
          </p:nvPr>
        </p:nvSpPr>
        <p:spPr>
          <a:xfrm>
            <a:off x="411479" y="2688335"/>
            <a:ext cx="4498848" cy="3914831"/>
          </a:xfrm>
        </p:spPr>
        <p:txBody>
          <a:bodyPr vert="horz" lIns="91440" tIns="45720" rIns="91440" bIns="45720" rtlCol="0" anchor="t">
            <a:normAutofit/>
          </a:bodyPr>
          <a:lstStyle/>
          <a:p>
            <a:r>
              <a:rPr lang="en-US" sz="1400" dirty="0"/>
              <a:t>I am a 3rd year mechanical engineering student at Northeastern University, studying with a minor in aerospace engineering. Professionally, my goal is to be at the forefront of the engineering industry.</a:t>
            </a:r>
          </a:p>
          <a:p>
            <a:r>
              <a:rPr lang="en-US" sz="1400" dirty="0"/>
              <a:t>Throughout my academic experience, I have had numerous professional experiences, including internships spanning from architecture to electrical engineering, and a co-op with a wide variety of disciplines. </a:t>
            </a:r>
          </a:p>
          <a:p>
            <a:r>
              <a:rPr lang="en-US" sz="1400" dirty="0"/>
              <a:t>I’ve loved engineering for as long as I can remember. It provides the unique opportunity to solve complex challenges with critical thinking. </a:t>
            </a:r>
          </a:p>
          <a:p>
            <a:r>
              <a:rPr lang="en-US" sz="1400" dirty="0"/>
              <a:t>I am currently involved in Northeastern’s Fixed Wing club, where we are building multiple RC planes from scratch. Outside of Academics I am an avid traveler (visiting 60 countries across 6 continents), as well as a soccer fanatic, participating as a coach, player, and referee.</a:t>
            </a:r>
            <a:br>
              <a:rPr lang="en-US" sz="1400" dirty="0"/>
            </a:br>
            <a:endParaRPr lang="en-US" sz="1400" dirty="0"/>
          </a:p>
        </p:txBody>
      </p:sp>
      <p:pic>
        <p:nvPicPr>
          <p:cNvPr id="3" name="Picture Placeholder 2">
            <a:extLst>
              <a:ext uri="{FF2B5EF4-FFF2-40B4-BE49-F238E27FC236}">
                <a16:creationId xmlns:a16="http://schemas.microsoft.com/office/drawing/2014/main" id="{C8CF451C-A538-249A-70CA-5CDA45E4AA0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6558" r="-2" b="8724"/>
          <a:stretch>
            <a:fillRect/>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4043609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4065A-0B3E-4108-7CE9-65C8D7A08D54}"/>
              </a:ext>
            </a:extLst>
          </p:cNvPr>
          <p:cNvSpPr>
            <a:spLocks noGrp="1"/>
          </p:cNvSpPr>
          <p:nvPr>
            <p:ph type="title"/>
          </p:nvPr>
        </p:nvSpPr>
        <p:spPr/>
        <p:txBody>
          <a:bodyPr/>
          <a:lstStyle/>
          <a:p>
            <a:r>
              <a:rPr lang="en-US" dirty="0"/>
              <a:t>Work Experience</a:t>
            </a:r>
          </a:p>
        </p:txBody>
      </p:sp>
      <p:sp>
        <p:nvSpPr>
          <p:cNvPr id="3" name="Text Placeholder 2">
            <a:extLst>
              <a:ext uri="{FF2B5EF4-FFF2-40B4-BE49-F238E27FC236}">
                <a16:creationId xmlns:a16="http://schemas.microsoft.com/office/drawing/2014/main" id="{D567C374-D5D8-556D-4EC2-DFF278BF758E}"/>
              </a:ext>
            </a:extLst>
          </p:cNvPr>
          <p:cNvSpPr>
            <a:spLocks noGrp="1"/>
          </p:cNvSpPr>
          <p:nvPr>
            <p:ph type="body" idx="1"/>
          </p:nvPr>
        </p:nvSpPr>
        <p:spPr>
          <a:xfrm>
            <a:off x="839788" y="1276124"/>
            <a:ext cx="5157787" cy="823912"/>
          </a:xfrm>
        </p:spPr>
        <p:txBody>
          <a:bodyPr>
            <a:normAutofit/>
          </a:bodyPr>
          <a:lstStyle/>
          <a:p>
            <a:r>
              <a:rPr lang="en-US" dirty="0"/>
              <a:t>MPR Associates</a:t>
            </a:r>
          </a:p>
          <a:p>
            <a:r>
              <a:rPr lang="en-US" sz="1600" dirty="0"/>
              <a:t>Fall 2025</a:t>
            </a:r>
          </a:p>
        </p:txBody>
      </p:sp>
      <p:sp>
        <p:nvSpPr>
          <p:cNvPr id="4" name="Content Placeholder 3">
            <a:extLst>
              <a:ext uri="{FF2B5EF4-FFF2-40B4-BE49-F238E27FC236}">
                <a16:creationId xmlns:a16="http://schemas.microsoft.com/office/drawing/2014/main" id="{C50365C6-1EBC-6206-F511-EBAF853EADA5}"/>
              </a:ext>
            </a:extLst>
          </p:cNvPr>
          <p:cNvSpPr>
            <a:spLocks noGrp="1"/>
          </p:cNvSpPr>
          <p:nvPr>
            <p:ph sz="half" idx="2"/>
          </p:nvPr>
        </p:nvSpPr>
        <p:spPr>
          <a:xfrm>
            <a:off x="839788" y="3171253"/>
            <a:ext cx="5157787" cy="3684588"/>
          </a:xfrm>
        </p:spPr>
        <p:txBody>
          <a:bodyPr>
            <a:normAutofit fontScale="55000" lnSpcReduction="20000"/>
          </a:bodyPr>
          <a:lstStyle/>
          <a:p>
            <a:pPr marL="0" indent="0">
              <a:buNone/>
            </a:pPr>
            <a:r>
              <a:rPr lang="en-US" dirty="0"/>
              <a:t>Given the nature of my work at MPR, I am unable to share any direct examples of my work or go into much detail.</a:t>
            </a:r>
          </a:p>
          <a:p>
            <a:pPr marL="0" indent="0">
              <a:buNone/>
            </a:pPr>
            <a:r>
              <a:rPr lang="en-US" dirty="0"/>
              <a:t>Some of the work did include conducting a System Vulnerability Review for the Reactor Coolant System and the Chemical and Volume Control System at an operating nuclear plant by analyzing 10+ years of plant data (LTAMS, VMAS, CRs, CARs, IRIS), interviewing plant personnel, and benchmarking against industry best practices. Through this process I identified critical system vulnerabilities and collaborated with senior engineers to develop recommendations to properly address key risks. </a:t>
            </a:r>
          </a:p>
          <a:p>
            <a:pPr marL="0" indent="0">
              <a:buNone/>
            </a:pPr>
            <a:r>
              <a:rPr lang="en-US" dirty="0"/>
              <a:t>Additionally, I designed a standardized issue-tracking system using GitLab Flavored Markdown (GLFM) to organize client design changes with a corresponding process flow diagram; identified expanded implementation opportunities. </a:t>
            </a:r>
          </a:p>
          <a:p>
            <a:pPr marL="0" indent="0">
              <a:buNone/>
            </a:pPr>
            <a:r>
              <a:rPr lang="en-US" dirty="0"/>
              <a:t>Another face of my work included verifying engineering calculations and reports involving seismic analysis, chronic and surface oxidation, structural loads, weld parameters, design changes, and industry best practice reports. </a:t>
            </a:r>
          </a:p>
        </p:txBody>
      </p:sp>
      <p:sp>
        <p:nvSpPr>
          <p:cNvPr id="5" name="Text Placeholder 4">
            <a:extLst>
              <a:ext uri="{FF2B5EF4-FFF2-40B4-BE49-F238E27FC236}">
                <a16:creationId xmlns:a16="http://schemas.microsoft.com/office/drawing/2014/main" id="{05C5A686-E2A7-AB6B-2542-E398ADF4F131}"/>
              </a:ext>
            </a:extLst>
          </p:cNvPr>
          <p:cNvSpPr>
            <a:spLocks noGrp="1"/>
          </p:cNvSpPr>
          <p:nvPr>
            <p:ph type="body" sz="quarter" idx="3"/>
          </p:nvPr>
        </p:nvSpPr>
        <p:spPr>
          <a:xfrm>
            <a:off x="6172200" y="1285649"/>
            <a:ext cx="5183188" cy="823912"/>
          </a:xfrm>
        </p:spPr>
        <p:txBody>
          <a:bodyPr>
            <a:normAutofit/>
          </a:bodyPr>
          <a:lstStyle/>
          <a:p>
            <a:r>
              <a:rPr lang="en-US" dirty="0"/>
              <a:t>Summit Engineers</a:t>
            </a:r>
          </a:p>
          <a:p>
            <a:r>
              <a:rPr lang="en-US" sz="1400" dirty="0"/>
              <a:t>Summer 2022, Summer 2024</a:t>
            </a:r>
          </a:p>
        </p:txBody>
      </p:sp>
      <p:sp>
        <p:nvSpPr>
          <p:cNvPr id="6" name="Content Placeholder 5">
            <a:extLst>
              <a:ext uri="{FF2B5EF4-FFF2-40B4-BE49-F238E27FC236}">
                <a16:creationId xmlns:a16="http://schemas.microsoft.com/office/drawing/2014/main" id="{2135154A-61D2-B42E-50C1-83C042086D10}"/>
              </a:ext>
            </a:extLst>
          </p:cNvPr>
          <p:cNvSpPr>
            <a:spLocks noGrp="1"/>
          </p:cNvSpPr>
          <p:nvPr>
            <p:ph sz="quarter" idx="4"/>
          </p:nvPr>
        </p:nvSpPr>
        <p:spPr>
          <a:xfrm>
            <a:off x="6172200" y="3177386"/>
            <a:ext cx="5183188" cy="3684588"/>
          </a:xfrm>
        </p:spPr>
        <p:txBody>
          <a:bodyPr>
            <a:normAutofit fontScale="55000" lnSpcReduction="20000"/>
          </a:bodyPr>
          <a:lstStyle/>
          <a:p>
            <a:pPr marL="0" indent="0">
              <a:buNone/>
            </a:pPr>
            <a:r>
              <a:rPr lang="en-US" dirty="0"/>
              <a:t>I was initially given this internship as a junior in high school, to assist as an architectural engineer designing electrical fixtures. I earned a strong report with my boss and was invited to return in future summers. Some of the work included marking up and revising electrical plans using Vector Works, AutoCAD, and by hand. </a:t>
            </a:r>
          </a:p>
          <a:p>
            <a:pPr marL="0" indent="0">
              <a:buNone/>
            </a:pPr>
            <a:r>
              <a:rPr lang="en-US" dirty="0"/>
              <a:t>I also designed lighting and electrical plans for large scale projects, including storage jobs and apartment complexes.  Calculated load requirements for various buildings’ circuits using reflected ceiling plans. I started through PRIME Internship Program, invited to work after the program ended and following summers. </a:t>
            </a:r>
          </a:p>
        </p:txBody>
      </p:sp>
      <p:pic>
        <p:nvPicPr>
          <p:cNvPr id="1036" name="Picture 12" descr="In a couple of months, MPR officially celebrates 60 years. For six decades  MPR has delivered high-value technical solutions and forward-looking  leadership in the industries it serves. As energy… | MPR Associates,">
            <a:extLst>
              <a:ext uri="{FF2B5EF4-FFF2-40B4-BE49-F238E27FC236}">
                <a16:creationId xmlns:a16="http://schemas.microsoft.com/office/drawing/2014/main" id="{527B0A25-9669-1187-38D1-95DC42D76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541" y="1735742"/>
            <a:ext cx="3611573" cy="139045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ummit Engineers, Inc. | LinkedIn">
            <a:extLst>
              <a:ext uri="{FF2B5EF4-FFF2-40B4-BE49-F238E27FC236}">
                <a16:creationId xmlns:a16="http://schemas.microsoft.com/office/drawing/2014/main" id="{D37292A3-131C-AEEB-6DD5-9653182E60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7726" y="1077284"/>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45921"/>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94133-1079-0A18-1A9E-DD29E47EB3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103156-98F0-0EF7-8F88-4E5589A72172}"/>
              </a:ext>
            </a:extLst>
          </p:cNvPr>
          <p:cNvSpPr>
            <a:spLocks noGrp="1"/>
          </p:cNvSpPr>
          <p:nvPr>
            <p:ph type="title"/>
          </p:nvPr>
        </p:nvSpPr>
        <p:spPr/>
        <p:txBody>
          <a:bodyPr/>
          <a:lstStyle/>
          <a:p>
            <a:r>
              <a:rPr lang="en-US" dirty="0"/>
              <a:t>Work Experience</a:t>
            </a:r>
          </a:p>
        </p:txBody>
      </p:sp>
      <p:sp>
        <p:nvSpPr>
          <p:cNvPr id="3" name="Text Placeholder 2">
            <a:extLst>
              <a:ext uri="{FF2B5EF4-FFF2-40B4-BE49-F238E27FC236}">
                <a16:creationId xmlns:a16="http://schemas.microsoft.com/office/drawing/2014/main" id="{011212D9-47C5-0F17-ACE9-E902FA65BCB7}"/>
              </a:ext>
            </a:extLst>
          </p:cNvPr>
          <p:cNvSpPr>
            <a:spLocks noGrp="1"/>
          </p:cNvSpPr>
          <p:nvPr>
            <p:ph type="body" idx="1"/>
          </p:nvPr>
        </p:nvSpPr>
        <p:spPr>
          <a:xfrm>
            <a:off x="-357188" y="1365746"/>
            <a:ext cx="5157787" cy="823912"/>
          </a:xfrm>
        </p:spPr>
        <p:txBody>
          <a:bodyPr>
            <a:normAutofit/>
          </a:bodyPr>
          <a:lstStyle/>
          <a:p>
            <a:pPr algn="ctr"/>
            <a:r>
              <a:rPr lang="en-US" dirty="0"/>
              <a:t>MPR Associates</a:t>
            </a:r>
          </a:p>
          <a:p>
            <a:pPr algn="ctr"/>
            <a:r>
              <a:rPr lang="en-US" sz="1600" dirty="0"/>
              <a:t>Engineering Co-op, </a:t>
            </a:r>
            <a:r>
              <a:rPr lang="en-US" sz="1600" b="0" dirty="0"/>
              <a:t>Fall 2025</a:t>
            </a:r>
          </a:p>
        </p:txBody>
      </p:sp>
      <p:sp>
        <p:nvSpPr>
          <p:cNvPr id="5" name="Text Placeholder 4">
            <a:extLst>
              <a:ext uri="{FF2B5EF4-FFF2-40B4-BE49-F238E27FC236}">
                <a16:creationId xmlns:a16="http://schemas.microsoft.com/office/drawing/2014/main" id="{7FDC0AD5-2650-AACF-3F20-DE1532643940}"/>
              </a:ext>
            </a:extLst>
          </p:cNvPr>
          <p:cNvSpPr>
            <a:spLocks noGrp="1"/>
          </p:cNvSpPr>
          <p:nvPr>
            <p:ph type="body" sz="quarter" idx="3"/>
          </p:nvPr>
        </p:nvSpPr>
        <p:spPr>
          <a:xfrm>
            <a:off x="3987950" y="1365746"/>
            <a:ext cx="4482749" cy="823912"/>
          </a:xfrm>
        </p:spPr>
        <p:txBody>
          <a:bodyPr>
            <a:normAutofit/>
          </a:bodyPr>
          <a:lstStyle/>
          <a:p>
            <a:pPr algn="ctr"/>
            <a:r>
              <a:rPr lang="en-US" dirty="0"/>
              <a:t>Summit Engineers</a:t>
            </a:r>
          </a:p>
          <a:p>
            <a:pPr algn="ctr"/>
            <a:r>
              <a:rPr lang="en-US" sz="1400" dirty="0"/>
              <a:t>Electrical Engineering Intern, </a:t>
            </a:r>
            <a:r>
              <a:rPr lang="en-US" sz="1400" b="0" dirty="0"/>
              <a:t>Summer 2022, Summer 2024</a:t>
            </a:r>
          </a:p>
        </p:txBody>
      </p:sp>
      <p:pic>
        <p:nvPicPr>
          <p:cNvPr id="1036" name="Picture 12" descr="In a couple of months, MPR officially celebrates 60 years. For six decades  MPR has delivered high-value technical solutions and forward-looking  leadership in the industries it serves. As energy… | MPR Associates,">
            <a:extLst>
              <a:ext uri="{FF2B5EF4-FFF2-40B4-BE49-F238E27FC236}">
                <a16:creationId xmlns:a16="http://schemas.microsoft.com/office/drawing/2014/main" id="{3C0BEEB5-5144-F310-E4A4-7C30A9134E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885" y="2536737"/>
            <a:ext cx="3611573" cy="139045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ummit Engineers, Inc. | LinkedIn">
            <a:extLst>
              <a:ext uri="{FF2B5EF4-FFF2-40B4-BE49-F238E27FC236}">
                <a16:creationId xmlns:a16="http://schemas.microsoft.com/office/drawing/2014/main" id="{8157D78A-9793-09E2-AB23-1DF1071689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1589" y="2446311"/>
            <a:ext cx="2128100" cy="21281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F020ABF-95AE-52D0-9738-12A48C0F47E2}"/>
              </a:ext>
            </a:extLst>
          </p:cNvPr>
          <p:cNvSpPr txBox="1"/>
          <p:nvPr/>
        </p:nvSpPr>
        <p:spPr>
          <a:xfrm>
            <a:off x="1664690" y="5572351"/>
            <a:ext cx="8862619" cy="369332"/>
          </a:xfrm>
          <a:prstGeom prst="rect">
            <a:avLst/>
          </a:prstGeom>
          <a:noFill/>
        </p:spPr>
        <p:txBody>
          <a:bodyPr wrap="none" rtlCol="0">
            <a:spAutoFit/>
          </a:bodyPr>
          <a:lstStyle/>
          <a:p>
            <a:r>
              <a:rPr lang="en-US" dirty="0"/>
              <a:t>Given the nature of my work, I am unable to share examples of my work due to signed NDA’s.</a:t>
            </a:r>
          </a:p>
        </p:txBody>
      </p:sp>
      <p:sp>
        <p:nvSpPr>
          <p:cNvPr id="13" name="Text Placeholder 4">
            <a:extLst>
              <a:ext uri="{FF2B5EF4-FFF2-40B4-BE49-F238E27FC236}">
                <a16:creationId xmlns:a16="http://schemas.microsoft.com/office/drawing/2014/main" id="{EAF74D7C-B7AE-EC2F-3C72-4D91867583B0}"/>
              </a:ext>
            </a:extLst>
          </p:cNvPr>
          <p:cNvSpPr txBox="1">
            <a:spLocks/>
          </p:cNvSpPr>
          <p:nvPr/>
        </p:nvSpPr>
        <p:spPr>
          <a:xfrm>
            <a:off x="8652932" y="1365746"/>
            <a:ext cx="295406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t>Stantec</a:t>
            </a:r>
          </a:p>
          <a:p>
            <a:pPr algn="ctr"/>
            <a:r>
              <a:rPr lang="en-US" sz="1400" dirty="0"/>
              <a:t>Summer Intern, </a:t>
            </a:r>
            <a:r>
              <a:rPr lang="en-US" sz="1400" b="0" dirty="0"/>
              <a:t>Summer 2021</a:t>
            </a:r>
          </a:p>
        </p:txBody>
      </p:sp>
      <p:pic>
        <p:nvPicPr>
          <p:cNvPr id="10242" name="Picture 2" descr="Stantec - Architect Magazine">
            <a:extLst>
              <a:ext uri="{FF2B5EF4-FFF2-40B4-BE49-F238E27FC236}">
                <a16:creationId xmlns:a16="http://schemas.microsoft.com/office/drawing/2014/main" id="{04217470-C1B2-9248-93AF-CBE3691657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0699" y="2536737"/>
            <a:ext cx="3318532" cy="116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09640"/>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7" name="Rectangle 4106">
            <a:extLst>
              <a:ext uri="{FF2B5EF4-FFF2-40B4-BE49-F238E27FC236}">
                <a16:creationId xmlns:a16="http://schemas.microsoft.com/office/drawing/2014/main" id="{2CB962CF-61A3-4EF9-94F6-7C59B0329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890B5-ACE2-2F22-A1B7-A4547A1CD526}"/>
              </a:ext>
            </a:extLst>
          </p:cNvPr>
          <p:cNvSpPr>
            <a:spLocks noGrp="1"/>
          </p:cNvSpPr>
          <p:nvPr>
            <p:ph type="title"/>
          </p:nvPr>
        </p:nvSpPr>
        <p:spPr>
          <a:xfrm>
            <a:off x="524934" y="556337"/>
            <a:ext cx="7772122" cy="1651404"/>
          </a:xfrm>
        </p:spPr>
        <p:txBody>
          <a:bodyPr vert="horz" lIns="91440" tIns="45720" rIns="91440" bIns="45720" rtlCol="0" anchor="ctr">
            <a:normAutofit/>
          </a:bodyPr>
          <a:lstStyle/>
          <a:p>
            <a:r>
              <a:rPr lang="en-US" sz="4000" dirty="0"/>
              <a:t>Supersonic Rivet Deformation (1/3)</a:t>
            </a:r>
          </a:p>
        </p:txBody>
      </p:sp>
      <p:sp>
        <p:nvSpPr>
          <p:cNvPr id="5" name="Text Placeholder 4">
            <a:extLst>
              <a:ext uri="{FF2B5EF4-FFF2-40B4-BE49-F238E27FC236}">
                <a16:creationId xmlns:a16="http://schemas.microsoft.com/office/drawing/2014/main" id="{D4E0B6EA-9897-44FE-E926-E791303B149C}"/>
              </a:ext>
            </a:extLst>
          </p:cNvPr>
          <p:cNvSpPr>
            <a:spLocks noGrp="1"/>
          </p:cNvSpPr>
          <p:nvPr>
            <p:ph type="body" sz="half" idx="2"/>
          </p:nvPr>
        </p:nvSpPr>
        <p:spPr>
          <a:xfrm>
            <a:off x="838200" y="2401330"/>
            <a:ext cx="6797405" cy="3719384"/>
          </a:xfrm>
        </p:spPr>
        <p:txBody>
          <a:bodyPr vert="horz" lIns="91440" tIns="45720" rIns="91440" bIns="45720" rtlCol="0">
            <a:normAutofit/>
          </a:bodyPr>
          <a:lstStyle/>
          <a:p>
            <a:r>
              <a:rPr lang="en-US" sz="1900" b="1" dirty="0"/>
              <a:t>Background</a:t>
            </a:r>
            <a:r>
              <a:rPr lang="en-US" sz="1900" dirty="0"/>
              <a:t>:</a:t>
            </a:r>
          </a:p>
          <a:p>
            <a:r>
              <a:rPr lang="en-US" sz="1900" dirty="0"/>
              <a:t>In my Aeronautical Propulsion class over the summer in Seattle, we were tasked with making a project our choice that involved using ANSYS.</a:t>
            </a:r>
          </a:p>
          <a:p>
            <a:r>
              <a:rPr lang="en-US" sz="1900" b="1" dirty="0"/>
              <a:t>Objective</a:t>
            </a:r>
            <a:r>
              <a:rPr lang="en-US" sz="1900" dirty="0"/>
              <a:t>:</a:t>
            </a:r>
          </a:p>
          <a:p>
            <a:r>
              <a:rPr lang="en-US" sz="1900" dirty="0"/>
              <a:t>The goal was to explore how rivet protrusions impact the aerodynamics and fuel efficiency for supersonic commercial travel. Additionally, we wanted to exemplify how smooth surface are imperative to efficient designs for the new era of commercial jets. This was done at a chord of 1 m near the wingtip of the Concorde.</a:t>
            </a:r>
          </a:p>
        </p:txBody>
      </p:sp>
      <p:pic>
        <p:nvPicPr>
          <p:cNvPr id="4098" name="Picture 2">
            <a:extLst>
              <a:ext uri="{FF2B5EF4-FFF2-40B4-BE49-F238E27FC236}">
                <a16:creationId xmlns:a16="http://schemas.microsoft.com/office/drawing/2014/main" id="{C217660E-1B1B-544A-C897-2E808621EF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7556" y="508608"/>
            <a:ext cx="3995623" cy="24872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2CADCB9-45C2-43C1-49EE-86B9B20A3A74}"/>
              </a:ext>
            </a:extLst>
          </p:cNvPr>
          <p:cNvPicPr>
            <a:picLocks noChangeAspect="1"/>
          </p:cNvPicPr>
          <p:nvPr/>
        </p:nvPicPr>
        <p:blipFill>
          <a:blip r:embed="rId3">
            <a:extLst>
              <a:ext uri="{28A0092B-C50C-407E-A947-70E740481C1C}">
                <a14:useLocalDpi xmlns:a14="http://schemas.microsoft.com/office/drawing/2010/main" val="0"/>
              </a:ext>
            </a:extLst>
          </a:blip>
          <a:srcRect l="42636"/>
          <a:stretch>
            <a:fillRect/>
          </a:stretch>
        </p:blipFill>
        <p:spPr>
          <a:xfrm>
            <a:off x="8297056" y="3504491"/>
            <a:ext cx="2988338" cy="2318197"/>
          </a:xfrm>
          <a:prstGeom prst="rect">
            <a:avLst/>
          </a:prstGeom>
          <a:ln>
            <a:solidFill>
              <a:schemeClr val="tx1"/>
            </a:solidFill>
          </a:ln>
        </p:spPr>
      </p:pic>
      <p:sp>
        <p:nvSpPr>
          <p:cNvPr id="3" name="TextBox 2">
            <a:extLst>
              <a:ext uri="{FF2B5EF4-FFF2-40B4-BE49-F238E27FC236}">
                <a16:creationId xmlns:a16="http://schemas.microsoft.com/office/drawing/2014/main" id="{920D10D1-BF14-F4EE-A951-B7D56D921A9F}"/>
              </a:ext>
            </a:extLst>
          </p:cNvPr>
          <p:cNvSpPr txBox="1"/>
          <p:nvPr/>
        </p:nvSpPr>
        <p:spPr>
          <a:xfrm>
            <a:off x="8973580" y="2995883"/>
            <a:ext cx="2043573" cy="276999"/>
          </a:xfrm>
          <a:prstGeom prst="rect">
            <a:avLst/>
          </a:prstGeom>
          <a:noFill/>
        </p:spPr>
        <p:txBody>
          <a:bodyPr wrap="none" rtlCol="0">
            <a:spAutoFit/>
          </a:bodyPr>
          <a:lstStyle/>
          <a:p>
            <a:pPr algn="ctr"/>
            <a:r>
              <a:rPr lang="en-US" sz="1200" b="1" dirty="0"/>
              <a:t>Velocity Vectors along airfoil.</a:t>
            </a:r>
          </a:p>
        </p:txBody>
      </p:sp>
      <p:sp>
        <p:nvSpPr>
          <p:cNvPr id="6" name="TextBox 5">
            <a:extLst>
              <a:ext uri="{FF2B5EF4-FFF2-40B4-BE49-F238E27FC236}">
                <a16:creationId xmlns:a16="http://schemas.microsoft.com/office/drawing/2014/main" id="{C5CA967C-DA87-7F6F-3A71-F152F3272A68}"/>
              </a:ext>
            </a:extLst>
          </p:cNvPr>
          <p:cNvSpPr txBox="1"/>
          <p:nvPr/>
        </p:nvSpPr>
        <p:spPr>
          <a:xfrm>
            <a:off x="8397933" y="5872865"/>
            <a:ext cx="2786597" cy="276999"/>
          </a:xfrm>
          <a:prstGeom prst="rect">
            <a:avLst/>
          </a:prstGeom>
          <a:noFill/>
        </p:spPr>
        <p:txBody>
          <a:bodyPr wrap="none" rtlCol="0">
            <a:spAutoFit/>
          </a:bodyPr>
          <a:lstStyle/>
          <a:p>
            <a:pPr algn="ctr"/>
            <a:r>
              <a:rPr lang="en-US" sz="1200" b="1" dirty="0"/>
              <a:t>Concorde Design with chord highlighted.</a:t>
            </a:r>
          </a:p>
        </p:txBody>
      </p:sp>
    </p:spTree>
    <p:extLst>
      <p:ext uri="{BB962C8B-B14F-4D97-AF65-F5344CB8AC3E}">
        <p14:creationId xmlns:p14="http://schemas.microsoft.com/office/powerpoint/2010/main" val="3919105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34C0D78-D27A-CBED-6B5A-2F752645E14E}"/>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5400" dirty="0"/>
              <a:t>Supersonic Rivet Deformation: (2/3)</a:t>
            </a:r>
          </a:p>
        </p:txBody>
      </p:sp>
      <p:sp>
        <p:nvSpPr>
          <p:cNvPr id="4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5">
            <a:extLst>
              <a:ext uri="{FF2B5EF4-FFF2-40B4-BE49-F238E27FC236}">
                <a16:creationId xmlns:a16="http://schemas.microsoft.com/office/drawing/2014/main" id="{C4A630EC-B8B7-8D1B-BC14-C960FBABAA56}"/>
              </a:ext>
            </a:extLst>
          </p:cNvPr>
          <p:cNvSpPr txBox="1">
            <a:spLocks/>
          </p:cNvSpPr>
          <p:nvPr/>
        </p:nvSpPr>
        <p:spPr>
          <a:xfrm>
            <a:off x="640080" y="2706624"/>
            <a:ext cx="6894576" cy="34838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00" b="1" dirty="0"/>
              <a:t>My Contribution:</a:t>
            </a:r>
          </a:p>
          <a:p>
            <a:pPr marL="0" indent="0">
              <a:buNone/>
            </a:pPr>
            <a:r>
              <a:rPr lang="en-US" sz="1900" dirty="0"/>
              <a:t>I was responsible for conducting prior research and modelling the airfoil with rivet protrusions. </a:t>
            </a:r>
          </a:p>
          <a:p>
            <a:pPr marL="0" indent="0">
              <a:buNone/>
            </a:pPr>
            <a:r>
              <a:rPr lang="en-US" sz="1900" dirty="0"/>
              <a:t>Historical studies were used to influence our predictions, and they yielded input into how different sized rivets would impact the pressure, drag, and lift coefficients at subsonic speed.</a:t>
            </a:r>
          </a:p>
          <a:p>
            <a:pPr marL="0" indent="0">
              <a:buNone/>
            </a:pPr>
            <a:r>
              <a:rPr lang="en-US" sz="1900" dirty="0"/>
              <a:t>To simulate rivet deformation, I created an array of arcs along the Concorde airfoil in AutoCAD, ensuring it was all one polyline. I then imported the .dwg file into SolidWorks to create a part in order to define geometry. I then uploaded the 3D part into ANSYS and used the face to define a 2D boundary box around the airfoil.</a:t>
            </a:r>
          </a:p>
        </p:txBody>
      </p:sp>
      <p:pic>
        <p:nvPicPr>
          <p:cNvPr id="18" name="Picture 6">
            <a:extLst>
              <a:ext uri="{FF2B5EF4-FFF2-40B4-BE49-F238E27FC236}">
                <a16:creationId xmlns:a16="http://schemas.microsoft.com/office/drawing/2014/main" id="{01762A0D-46E8-06B2-7661-9F2F6ABA02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799" t="50999" r="7046" b="29042"/>
          <a:stretch>
            <a:fillRect/>
          </a:stretch>
        </p:blipFill>
        <p:spPr bwMode="auto">
          <a:xfrm>
            <a:off x="6172200" y="872066"/>
            <a:ext cx="5985256" cy="9314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AEADD44B-0BF9-E2E4-4143-068F70CDF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680" t="21588" b="24610"/>
          <a:stretch>
            <a:fillRect/>
          </a:stretch>
        </p:blipFill>
        <p:spPr bwMode="auto">
          <a:xfrm>
            <a:off x="7863840" y="4251017"/>
            <a:ext cx="3995928" cy="18326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5B9C969-04CC-22DA-6C0C-5ADBD4C87FC0}"/>
              </a:ext>
            </a:extLst>
          </p:cNvPr>
          <p:cNvSpPr txBox="1"/>
          <p:nvPr/>
        </p:nvSpPr>
        <p:spPr>
          <a:xfrm>
            <a:off x="7884580" y="1889094"/>
            <a:ext cx="2560509" cy="276999"/>
          </a:xfrm>
          <a:prstGeom prst="rect">
            <a:avLst/>
          </a:prstGeom>
          <a:noFill/>
        </p:spPr>
        <p:txBody>
          <a:bodyPr wrap="none" rtlCol="0">
            <a:spAutoFit/>
          </a:bodyPr>
          <a:lstStyle/>
          <a:p>
            <a:pPr algn="ctr"/>
            <a:r>
              <a:rPr lang="en-US" sz="1200" b="1" dirty="0"/>
              <a:t>AutoCAD model of airfoil with rivets.</a:t>
            </a:r>
          </a:p>
        </p:txBody>
      </p:sp>
      <p:sp>
        <p:nvSpPr>
          <p:cNvPr id="25" name="TextBox 24">
            <a:extLst>
              <a:ext uri="{FF2B5EF4-FFF2-40B4-BE49-F238E27FC236}">
                <a16:creationId xmlns:a16="http://schemas.microsoft.com/office/drawing/2014/main" id="{696EFB1C-16E7-0DC6-4BA2-E19205210822}"/>
              </a:ext>
            </a:extLst>
          </p:cNvPr>
          <p:cNvSpPr txBox="1"/>
          <p:nvPr/>
        </p:nvSpPr>
        <p:spPr>
          <a:xfrm>
            <a:off x="8558883" y="6083641"/>
            <a:ext cx="2605842" cy="276999"/>
          </a:xfrm>
          <a:prstGeom prst="rect">
            <a:avLst/>
          </a:prstGeom>
          <a:noFill/>
        </p:spPr>
        <p:txBody>
          <a:bodyPr wrap="none" rtlCol="0">
            <a:spAutoFit/>
          </a:bodyPr>
          <a:lstStyle/>
          <a:p>
            <a:pPr algn="ctr"/>
            <a:r>
              <a:rPr lang="en-US" sz="1200" b="1" dirty="0"/>
              <a:t>Mesh generated for airfoil with rivets.</a:t>
            </a:r>
          </a:p>
        </p:txBody>
      </p:sp>
    </p:spTree>
    <p:extLst>
      <p:ext uri="{BB962C8B-B14F-4D97-AF65-F5344CB8AC3E}">
        <p14:creationId xmlns:p14="http://schemas.microsoft.com/office/powerpoint/2010/main" val="1429966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60">
            <a:extLst>
              <a:ext uri="{FF2B5EF4-FFF2-40B4-BE49-F238E27FC236}">
                <a16:creationId xmlns:a16="http://schemas.microsoft.com/office/drawing/2014/main" id="{F1E7273E-E5A3-4B1D-BE3E-56F045D92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rtlCol="0" anchor="ctr"/>
          <a:lstStyle/>
          <a:p>
            <a:pPr defTabSz="457200"/>
            <a:endParaRPr lang="en-US"/>
          </a:p>
        </p:txBody>
      </p:sp>
      <p:sp>
        <p:nvSpPr>
          <p:cNvPr id="2" name="Title 1">
            <a:extLst>
              <a:ext uri="{FF2B5EF4-FFF2-40B4-BE49-F238E27FC236}">
                <a16:creationId xmlns:a16="http://schemas.microsoft.com/office/drawing/2014/main" id="{B09D7BE1-0512-4D57-D58F-39D8C800F1D8}"/>
              </a:ext>
            </a:extLst>
          </p:cNvPr>
          <p:cNvSpPr>
            <a:spLocks noGrp="1"/>
          </p:cNvSpPr>
          <p:nvPr>
            <p:ph type="title"/>
          </p:nvPr>
        </p:nvSpPr>
        <p:spPr>
          <a:xfrm>
            <a:off x="5526156" y="365125"/>
            <a:ext cx="5827643" cy="1433433"/>
          </a:xfrm>
        </p:spPr>
        <p:txBody>
          <a:bodyPr anchor="b">
            <a:normAutofit fontScale="90000"/>
          </a:bodyPr>
          <a:lstStyle/>
          <a:p>
            <a:r>
              <a:rPr lang="en-US" dirty="0"/>
              <a:t>Supersonic Rivet Deformation: Results (3/3)</a:t>
            </a:r>
          </a:p>
        </p:txBody>
      </p:sp>
      <p:pic>
        <p:nvPicPr>
          <p:cNvPr id="2052" name="Picture 4">
            <a:extLst>
              <a:ext uri="{FF2B5EF4-FFF2-40B4-BE49-F238E27FC236}">
                <a16:creationId xmlns:a16="http://schemas.microsoft.com/office/drawing/2014/main" id="{9336481B-3598-02A2-1655-C10EEF09A5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3848" y="4748297"/>
            <a:ext cx="3940444" cy="152692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A54B44F-9C91-3CED-A3FC-EA7286D54D5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3847" y="2787001"/>
            <a:ext cx="3940445" cy="129049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411235F-80D6-723D-CC60-73E27F27C8D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38201" y="120529"/>
            <a:ext cx="3940445" cy="17239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308D353-9444-E6F3-12AA-86E0CC15209B}"/>
              </a:ext>
            </a:extLst>
          </p:cNvPr>
          <p:cNvSpPr>
            <a:spLocks noGrp="1"/>
          </p:cNvSpPr>
          <p:nvPr>
            <p:ph idx="1"/>
          </p:nvPr>
        </p:nvSpPr>
        <p:spPr>
          <a:xfrm>
            <a:off x="5526156" y="2055813"/>
            <a:ext cx="5827644" cy="4121149"/>
          </a:xfrm>
        </p:spPr>
        <p:txBody>
          <a:bodyPr anchor="t">
            <a:normAutofit/>
          </a:bodyPr>
          <a:lstStyle/>
          <a:p>
            <a:pPr marL="0" indent="0">
              <a:buNone/>
            </a:pPr>
            <a:r>
              <a:rPr lang="en-US" sz="2000" b="1" dirty="0"/>
              <a:t>Results</a:t>
            </a:r>
            <a:r>
              <a:rPr lang="en-US" sz="2000" dirty="0"/>
              <a:t>:</a:t>
            </a:r>
          </a:p>
          <a:p>
            <a:pPr marL="0" indent="0">
              <a:buNone/>
            </a:pPr>
            <a:r>
              <a:rPr lang="en-US" sz="2000" dirty="0"/>
              <a:t>The most substantial results were modelling clean airfoil at supersonic conditions.</a:t>
            </a:r>
          </a:p>
          <a:p>
            <a:pPr marL="0" indent="0">
              <a:buNone/>
            </a:pPr>
            <a:r>
              <a:rPr lang="en-US" sz="2000" dirty="0"/>
              <a:t>Initially, the upper and lower surfaces were mistakenly kept as “walls.” This was not the initial goal, but it validated prior knowledge regarding stagnation point predictions, oblique shockwave behavior, and inlet shockwave reflections</a:t>
            </a:r>
          </a:p>
          <a:p>
            <a:pPr marL="0" indent="0">
              <a:buNone/>
            </a:pPr>
            <a:r>
              <a:rPr lang="en-US" sz="2000" dirty="0"/>
              <a:t>Correct boundary conditions yielded the expected stagnation point and shockwaves, mimicking known wave patterns.</a:t>
            </a:r>
          </a:p>
        </p:txBody>
      </p:sp>
      <p:sp>
        <p:nvSpPr>
          <p:cNvPr id="8" name="TextBox 7">
            <a:extLst>
              <a:ext uri="{FF2B5EF4-FFF2-40B4-BE49-F238E27FC236}">
                <a16:creationId xmlns:a16="http://schemas.microsoft.com/office/drawing/2014/main" id="{56ED0543-603C-39EC-9BB7-115F77DBB42F}"/>
              </a:ext>
            </a:extLst>
          </p:cNvPr>
          <p:cNvSpPr txBox="1"/>
          <p:nvPr/>
        </p:nvSpPr>
        <p:spPr>
          <a:xfrm>
            <a:off x="816286" y="1883505"/>
            <a:ext cx="3984297" cy="276999"/>
          </a:xfrm>
          <a:prstGeom prst="rect">
            <a:avLst/>
          </a:prstGeom>
          <a:noFill/>
        </p:spPr>
        <p:txBody>
          <a:bodyPr wrap="none" rtlCol="0">
            <a:spAutoFit/>
          </a:bodyPr>
          <a:lstStyle/>
          <a:p>
            <a:pPr algn="ctr"/>
            <a:r>
              <a:rPr lang="en-US" sz="1200" b="1" dirty="0"/>
              <a:t>Mach number contour with improper boundary conditions.</a:t>
            </a:r>
          </a:p>
        </p:txBody>
      </p:sp>
      <p:sp>
        <p:nvSpPr>
          <p:cNvPr id="9" name="TextBox 8">
            <a:extLst>
              <a:ext uri="{FF2B5EF4-FFF2-40B4-BE49-F238E27FC236}">
                <a16:creationId xmlns:a16="http://schemas.microsoft.com/office/drawing/2014/main" id="{52AE4E1F-8272-AD9C-A38D-42C90B546CB4}"/>
              </a:ext>
            </a:extLst>
          </p:cNvPr>
          <p:cNvSpPr txBox="1"/>
          <p:nvPr/>
        </p:nvSpPr>
        <p:spPr>
          <a:xfrm>
            <a:off x="1656452" y="4077496"/>
            <a:ext cx="1987019" cy="276999"/>
          </a:xfrm>
          <a:prstGeom prst="rect">
            <a:avLst/>
          </a:prstGeom>
          <a:noFill/>
        </p:spPr>
        <p:txBody>
          <a:bodyPr wrap="none" rtlCol="0">
            <a:spAutoFit/>
          </a:bodyPr>
          <a:lstStyle/>
          <a:p>
            <a:pPr algn="ctr"/>
            <a:r>
              <a:rPr lang="en-US" sz="1200" b="1" dirty="0"/>
              <a:t>Velocity magnitude contour.</a:t>
            </a:r>
          </a:p>
        </p:txBody>
      </p:sp>
      <p:sp>
        <p:nvSpPr>
          <p:cNvPr id="10" name="TextBox 9">
            <a:extLst>
              <a:ext uri="{FF2B5EF4-FFF2-40B4-BE49-F238E27FC236}">
                <a16:creationId xmlns:a16="http://schemas.microsoft.com/office/drawing/2014/main" id="{562330D4-3007-3EAE-346B-2133C5443D4F}"/>
              </a:ext>
            </a:extLst>
          </p:cNvPr>
          <p:cNvSpPr txBox="1"/>
          <p:nvPr/>
        </p:nvSpPr>
        <p:spPr>
          <a:xfrm>
            <a:off x="594377" y="6293179"/>
            <a:ext cx="4111190" cy="276999"/>
          </a:xfrm>
          <a:prstGeom prst="rect">
            <a:avLst/>
          </a:prstGeom>
          <a:noFill/>
        </p:spPr>
        <p:txBody>
          <a:bodyPr wrap="none" rtlCol="0">
            <a:spAutoFit/>
          </a:bodyPr>
          <a:lstStyle/>
          <a:p>
            <a:pPr algn="ctr"/>
            <a:r>
              <a:rPr lang="en-US" sz="1200" b="1" dirty="0"/>
              <a:t>Static temperature contour with proper boundary conditions.</a:t>
            </a:r>
          </a:p>
        </p:txBody>
      </p:sp>
    </p:spTree>
    <p:extLst>
      <p:ext uri="{BB962C8B-B14F-4D97-AF65-F5344CB8AC3E}">
        <p14:creationId xmlns:p14="http://schemas.microsoft.com/office/powerpoint/2010/main" val="550263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9F57A6-BD02-C517-8DA0-F8BA5C87154C}"/>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dirty="0" err="1">
                <a:solidFill>
                  <a:schemeClr val="tx1"/>
                </a:solidFill>
                <a:latin typeface="+mj-lt"/>
                <a:ea typeface="+mj-ea"/>
                <a:cs typeface="+mj-cs"/>
              </a:rPr>
              <a:t>Lasercut</a:t>
            </a:r>
            <a:r>
              <a:rPr lang="en-US" sz="3400" kern="1200" dirty="0">
                <a:solidFill>
                  <a:schemeClr val="tx1"/>
                </a:solidFill>
                <a:latin typeface="+mj-lt"/>
                <a:ea typeface="+mj-ea"/>
                <a:cs typeface="+mj-cs"/>
              </a:rPr>
              <a:t> Challenger Model (1/3)</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48377C8-A422-82C3-1318-22E9FC9CCC0E}"/>
              </a:ext>
            </a:extLst>
          </p:cNvPr>
          <p:cNvSpPr>
            <a:spLocks noGrp="1"/>
          </p:cNvSpPr>
          <p:nvPr>
            <p:ph sz="half" idx="1"/>
          </p:nvPr>
        </p:nvSpPr>
        <p:spPr>
          <a:xfrm>
            <a:off x="411480" y="2684095"/>
            <a:ext cx="4443154" cy="3492868"/>
          </a:xfrm>
        </p:spPr>
        <p:txBody>
          <a:bodyPr vert="horz" lIns="91440" tIns="45720" rIns="91440" bIns="45720" rtlCol="0">
            <a:normAutofit lnSpcReduction="10000"/>
          </a:bodyPr>
          <a:lstStyle/>
          <a:p>
            <a:pPr marL="0" indent="0">
              <a:buNone/>
            </a:pPr>
            <a:r>
              <a:rPr lang="en-US" sz="1800" b="1" dirty="0"/>
              <a:t>Background:</a:t>
            </a:r>
          </a:p>
          <a:p>
            <a:pPr marL="0" indent="0">
              <a:buNone/>
            </a:pPr>
            <a:r>
              <a:rPr lang="en-US" sz="1800" dirty="0"/>
              <a:t>For my freshman engineering capstone 1 class, we were tasked with designing a visual and interactive project to teach an engineering tragedy using AutoCAD, C++, and an Arduino. </a:t>
            </a:r>
            <a:endParaRPr lang="en-US" sz="1800" b="1" dirty="0"/>
          </a:p>
          <a:p>
            <a:pPr marL="0" indent="0">
              <a:buNone/>
            </a:pPr>
            <a:endParaRPr lang="en-US" sz="1800" b="1" dirty="0"/>
          </a:p>
          <a:p>
            <a:pPr marL="0" indent="0">
              <a:buNone/>
            </a:pPr>
            <a:r>
              <a:rPr lang="en-US" sz="1800" b="1" dirty="0"/>
              <a:t>Goal:</a:t>
            </a:r>
          </a:p>
          <a:p>
            <a:pPr marL="0" indent="0">
              <a:buNone/>
            </a:pPr>
            <a:r>
              <a:rPr lang="en-US" sz="1800" dirty="0"/>
              <a:t>My group decided on the Challenger crash, where the user would go through a series of activities to learn about what caused this disaster.</a:t>
            </a:r>
          </a:p>
        </p:txBody>
      </p:sp>
      <p:sp>
        <p:nvSpPr>
          <p:cNvPr id="4" name="TextBox 3">
            <a:extLst>
              <a:ext uri="{FF2B5EF4-FFF2-40B4-BE49-F238E27FC236}">
                <a16:creationId xmlns:a16="http://schemas.microsoft.com/office/drawing/2014/main" id="{24555595-5772-72B3-73D1-BA815DDA9D06}"/>
              </a:ext>
            </a:extLst>
          </p:cNvPr>
          <p:cNvSpPr txBox="1"/>
          <p:nvPr/>
        </p:nvSpPr>
        <p:spPr>
          <a:xfrm>
            <a:off x="7579818" y="6028814"/>
            <a:ext cx="2052421" cy="276999"/>
          </a:xfrm>
          <a:prstGeom prst="rect">
            <a:avLst/>
          </a:prstGeom>
          <a:noFill/>
        </p:spPr>
        <p:txBody>
          <a:bodyPr wrap="none" rtlCol="0">
            <a:spAutoFit/>
          </a:bodyPr>
          <a:lstStyle/>
          <a:p>
            <a:pPr algn="ctr"/>
            <a:r>
              <a:rPr lang="en-US" sz="1200" b="1" dirty="0"/>
              <a:t>Completed Challenger Game.</a:t>
            </a:r>
          </a:p>
        </p:txBody>
      </p:sp>
      <p:pic>
        <p:nvPicPr>
          <p:cNvPr id="9218" name="Picture 2">
            <a:extLst>
              <a:ext uri="{FF2B5EF4-FFF2-40B4-BE49-F238E27FC236}">
                <a16:creationId xmlns:a16="http://schemas.microsoft.com/office/drawing/2014/main" id="{371B45F5-BC4C-ECA2-7152-2E8F7E7B271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058194"/>
            <a:ext cx="51816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3720"/>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B519023B4D62419F3755E808FCAF7B" ma:contentTypeVersion="14" ma:contentTypeDescription="Create a new document." ma:contentTypeScope="" ma:versionID="8ab1ebf613211eecf515b86999bc7bb3">
  <xsd:schema xmlns:xsd="http://www.w3.org/2001/XMLSchema" xmlns:xs="http://www.w3.org/2001/XMLSchema" xmlns:p="http://schemas.microsoft.com/office/2006/metadata/properties" xmlns:ns3="8fc5ddef-5f23-42ae-93b2-6447b65c333a" xmlns:ns4="c5147ccc-3044-4eb7-8c3d-d799dd0164a7" targetNamespace="http://schemas.microsoft.com/office/2006/metadata/properties" ma:root="true" ma:fieldsID="74f3698669c58e8330c9ffb4f1664af4" ns3:_="" ns4:_="">
    <xsd:import namespace="8fc5ddef-5f23-42ae-93b2-6447b65c333a"/>
    <xsd:import namespace="c5147ccc-3044-4eb7-8c3d-d799dd0164a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element ref="ns3:MediaServiceSystem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c5ddef-5f23-42ae-93b2-6447b65c33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5147ccc-3044-4eb7-8c3d-d799dd0164a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fc5ddef-5f23-42ae-93b2-6447b65c333a" xsi:nil="true"/>
  </documentManagement>
</p:properties>
</file>

<file path=customXml/itemProps1.xml><?xml version="1.0" encoding="utf-8"?>
<ds:datastoreItem xmlns:ds="http://schemas.openxmlformats.org/officeDocument/2006/customXml" ds:itemID="{B820857D-CC68-43A4-9AA6-31B8A401F7E3}">
  <ds:schemaRefs>
    <ds:schemaRef ds:uri="8fc5ddef-5f23-42ae-93b2-6447b65c333a"/>
    <ds:schemaRef ds:uri="c5147ccc-3044-4eb7-8c3d-d799dd0164a7"/>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858C19-407B-4A3B-B37A-A4DF7755BC8C}">
  <ds:schemaRefs>
    <ds:schemaRef ds:uri="http://schemas.microsoft.com/sharepoint/v3/contenttype/forms"/>
  </ds:schemaRefs>
</ds:datastoreItem>
</file>

<file path=customXml/itemProps3.xml><?xml version="1.0" encoding="utf-8"?>
<ds:datastoreItem xmlns:ds="http://schemas.openxmlformats.org/officeDocument/2006/customXml" ds:itemID="{C9FE7814-2831-4913-A46A-9E6EBEC949BA}">
  <ds:schemaRefs>
    <ds:schemaRef ds:uri="http://purl.org/dc/elements/1.1/"/>
    <ds:schemaRef ds:uri="http://www.w3.org/XML/1998/namespace"/>
    <ds:schemaRef ds:uri="http://schemas.microsoft.com/office/2006/documentManagement/types"/>
    <ds:schemaRef ds:uri="c5147ccc-3044-4eb7-8c3d-d799dd0164a7"/>
    <ds:schemaRef ds:uri="http://schemas.microsoft.com/office/infopath/2007/PartnerControls"/>
    <ds:schemaRef ds:uri="http://purl.org/dc/terms/"/>
    <ds:schemaRef ds:uri="http://schemas.openxmlformats.org/package/2006/metadata/core-properties"/>
    <ds:schemaRef ds:uri="8fc5ddef-5f23-42ae-93b2-6447b65c333a"/>
    <ds:schemaRef ds:uri="http://schemas.microsoft.com/office/2006/metadata/properties"/>
    <ds:schemaRef ds:uri="http://purl.org/dc/dcmitype/"/>
  </ds:schemaRefs>
</ds:datastoreItem>
</file>

<file path=docMetadata/LabelInfo.xml><?xml version="1.0" encoding="utf-8"?>
<clbl:labelList xmlns:clbl="http://schemas.microsoft.com/office/2020/mipLabelMetadata">
  <clbl:label id="{a8eec281-aaa3-4dae-ac9b-9a398b9215e7}" enabled="0" method="" siteId="{a8eec281-aaa3-4dae-ac9b-9a398b9215e7}" removed="1"/>
</clbl:labelList>
</file>

<file path=docProps/app.xml><?xml version="1.0" encoding="utf-8"?>
<Properties xmlns="http://schemas.openxmlformats.org/officeDocument/2006/extended-properties" xmlns:vt="http://schemas.openxmlformats.org/officeDocument/2006/docPropsVTypes">
  <Template>Formal and Professional Portfolio by Slidesgo</Template>
  <TotalTime>1751</TotalTime>
  <Words>1487</Words>
  <Application>Microsoft Office PowerPoint</Application>
  <PresentationFormat>Widescreen</PresentationFormat>
  <Paragraphs>107</Paragraphs>
  <Slides>15</Slides>
  <Notes>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Arial</vt:lpstr>
      <vt:lpstr>Calibri</vt:lpstr>
      <vt:lpstr>Calibri Light</vt:lpstr>
      <vt:lpstr>Office 2013 - 2022 Theme</vt:lpstr>
      <vt:lpstr>My Portfolio</vt:lpstr>
      <vt:lpstr>Table of Contents</vt:lpstr>
      <vt:lpstr>About Me</vt:lpstr>
      <vt:lpstr>Work Experience</vt:lpstr>
      <vt:lpstr>Work Experience</vt:lpstr>
      <vt:lpstr>Supersonic Rivet Deformation (1/3)</vt:lpstr>
      <vt:lpstr>Supersonic Rivet Deformation: (2/3)</vt:lpstr>
      <vt:lpstr>Supersonic Rivet Deformation: Results (3/3)</vt:lpstr>
      <vt:lpstr>Lasercut Challenger Model (1/3)</vt:lpstr>
      <vt:lpstr>Lasercut Challenger Model (2/3)</vt:lpstr>
      <vt:lpstr>Lasercut Challenger Model (3/3)</vt:lpstr>
      <vt:lpstr>Autonomous Temperature Sensor (1/3)</vt:lpstr>
      <vt:lpstr>Autonomous Temperature Sensor (2/3)</vt:lpstr>
      <vt:lpstr>Autonomous Temperature Sensor (3/3)</vt:lpstr>
      <vt:lpstr>Contact 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creator>Aleksandar Olic</dc:creator>
  <cp:lastModifiedBy>Aleksandar Olic</cp:lastModifiedBy>
  <cp:revision>9</cp:revision>
  <cp:lastPrinted>2026-02-03T18:51:16Z</cp:lastPrinted>
  <dcterms:created xsi:type="dcterms:W3CDTF">2026-01-21T15:46:42Z</dcterms:created>
  <dcterms:modified xsi:type="dcterms:W3CDTF">2026-02-03T19:24:40Z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0x010100A3B519023B4D62419F3755E808FCAF7B</vt:lpwstr>
  </property>
</Properties>
</file>